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594" r:id="rId2"/>
    <p:sldId id="902" r:id="rId3"/>
    <p:sldId id="896" r:id="rId4"/>
    <p:sldId id="897" r:id="rId5"/>
    <p:sldId id="816" r:id="rId6"/>
    <p:sldId id="898" r:id="rId7"/>
    <p:sldId id="839" r:id="rId8"/>
    <p:sldId id="835" r:id="rId9"/>
    <p:sldId id="861" r:id="rId10"/>
    <p:sldId id="809" r:id="rId11"/>
    <p:sldId id="899" r:id="rId12"/>
    <p:sldId id="900" r:id="rId13"/>
    <p:sldId id="90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6600"/>
    <a:srgbClr val="3DC8CF"/>
    <a:srgbClr val="33C4CB"/>
    <a:srgbClr val="2DAFB5"/>
    <a:srgbClr val="1A2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86447" autoAdjust="0"/>
  </p:normalViewPr>
  <p:slideViewPr>
    <p:cSldViewPr>
      <p:cViewPr>
        <p:scale>
          <a:sx n="79" d="100"/>
          <a:sy n="79" d="100"/>
        </p:scale>
        <p:origin x="-15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8" d="100"/>
        <a:sy n="2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43F5B2-7DE0-41A0-B0D3-D04273FF9DA1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D782E3-208E-4751-A718-D70CA7EE3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998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61163-D884-43A5-B17D-244A7C44298A}" type="datetimeFigureOut">
              <a:rPr lang="ru-RU"/>
              <a:pPr>
                <a:defRPr/>
              </a:pPr>
              <a:t>28.02.2025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CEC51-00DE-4580-8FC4-95301B0BDF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7934D-6DD3-44B8-B1EE-61EEA0117996}" type="datetimeFigureOut">
              <a:rPr lang="ru-RU"/>
              <a:pPr>
                <a:defRPr/>
              </a:pPr>
              <a:t>28.02.2025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5FB8B-A8E5-48AF-9716-C036024114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17FE2-68E6-4131-B486-4B0C3F6416DF}" type="datetimeFigureOut">
              <a:rPr lang="ru-RU"/>
              <a:pPr>
                <a:defRPr/>
              </a:pPr>
              <a:t>28.02.2025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B0D4A-70EF-40DB-B120-9022618D8C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EBF23-5F84-4535-A187-8B436FBB141B}" type="datetimeFigureOut">
              <a:rPr lang="ru-RU"/>
              <a:pPr>
                <a:defRPr/>
              </a:pPr>
              <a:t>28.02.2025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13261-1D91-4732-8BCA-2D3D44CF4C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0D9F2-0368-4269-AAA8-7E21EB5BD150}" type="datetimeFigureOut">
              <a:rPr lang="ru-RU"/>
              <a:pPr>
                <a:defRPr/>
              </a:pPr>
              <a:t>28.02.2025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B9FDF-E215-487E-BF68-FA4E3DA087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74FF2-0ABE-4132-9AB7-E83B7391721D}" type="datetimeFigureOut">
              <a:rPr lang="ru-RU"/>
              <a:pPr>
                <a:defRPr/>
              </a:pPr>
              <a:t>28.02.2025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FD605-FCF6-4241-A367-02294D1CEE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8D819-46A7-423A-BCFA-FF324B5053BD}" type="datetimeFigureOut">
              <a:rPr lang="ru-RU"/>
              <a:pPr>
                <a:defRPr/>
              </a:pPr>
              <a:t>28.02.2025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D7B2A-368F-4B20-823E-DD8CCC20B1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F4312-61B9-4A96-8489-C1DB15CC8C52}" type="datetimeFigureOut">
              <a:rPr lang="ru-RU"/>
              <a:pPr>
                <a:defRPr/>
              </a:pPr>
              <a:t>28.02.2025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F1BA9-F026-4686-BD90-7BFE831798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9605D-E640-4577-8FFE-DE7A050D82D1}" type="datetimeFigureOut">
              <a:rPr lang="ru-RU"/>
              <a:pPr>
                <a:defRPr/>
              </a:pPr>
              <a:t>28.02.2025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FC10-4751-4399-8417-DB4CE7F82D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94350-06AD-48C7-813F-B229ECB48CE9}" type="datetimeFigureOut">
              <a:rPr lang="ru-RU"/>
              <a:pPr>
                <a:defRPr/>
              </a:pPr>
              <a:t>28.02.2025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FB6B9-FAAB-4D2A-BACB-4DAE2FEFB3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72146-35E1-456B-96AA-3DBA2BDEF4AC}" type="datetimeFigureOut">
              <a:rPr lang="ru-RU"/>
              <a:pPr>
                <a:defRPr/>
              </a:pPr>
              <a:t>28.02.2025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E8B3D-AB48-4CAE-BF38-5B2B544992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13000">
              <a:srgbClr val="B9D9F9"/>
            </a:gs>
            <a:gs pos="12000">
              <a:schemeClr val="tx2">
                <a:lumMod val="60000"/>
                <a:lumOff val="40000"/>
              </a:schemeClr>
            </a:gs>
            <a:gs pos="58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D481CF-ED56-45E2-A86D-4F1B18A5B71B}" type="datetimeFigureOut">
              <a:rPr lang="ru-RU"/>
              <a:pPr>
                <a:defRPr/>
              </a:pPr>
              <a:t>28.02.2025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9D57F8-C4EF-4D40-8766-415E7D93C2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3" r:id="rId3"/>
    <p:sldLayoutId id="2147483752" r:id="rId4"/>
    <p:sldLayoutId id="2147483751" r:id="rId5"/>
    <p:sldLayoutId id="2147483750" r:id="rId6"/>
    <p:sldLayoutId id="2147483749" r:id="rId7"/>
    <p:sldLayoutId id="2147483748" r:id="rId8"/>
    <p:sldLayoutId id="2147483747" r:id="rId9"/>
    <p:sldLayoutId id="2147483746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Прямоугольник 12"/>
          <p:cNvSpPr>
            <a:spLocks noChangeArrowheads="1"/>
          </p:cNvSpPr>
          <p:nvPr/>
        </p:nvSpPr>
        <p:spPr bwMode="auto">
          <a:xfrm>
            <a:off x="18888" y="980728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Краткая презентация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даптированной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бразовательной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рограммы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дошкольного образования 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для обучающихся с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ТНР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(в 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соответствии с ФАОП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ДО) 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9642"/>
            <a:ext cx="9144000" cy="936104"/>
          </a:xfrm>
        </p:spPr>
        <p:txBody>
          <a:bodyPr/>
          <a:lstStyle/>
          <a:p>
            <a:r>
              <a:rPr lang="ru-RU" sz="4000" b="1" dirty="0" smtClean="0">
                <a:cs typeface="Times New Roman" pitchFamily="18" charset="0"/>
              </a:rPr>
              <a:t>МБДОУ ДС № 40 «Кораблик» </a:t>
            </a:r>
            <a:endParaRPr lang="ru-RU" sz="4000" b="1" dirty="0"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516" y="4221088"/>
            <a:ext cx="240783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5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b="1" u="sng" dirty="0">
                <a:latin typeface="+mj-lt"/>
              </a:rPr>
              <a:t>Кроме того, раздел включает информацию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о 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формах, способах, методах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и 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средствах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реализации программы</a:t>
            </a:r>
            <a:r>
              <a:rPr lang="ru-RU" sz="2000" b="1" dirty="0">
                <a:latin typeface="+mj-lt"/>
              </a:rPr>
              <a:t>, </a:t>
            </a:r>
            <a:r>
              <a:rPr lang="ru-RU" sz="2000" b="1" u="sng" dirty="0">
                <a:latin typeface="+mj-lt"/>
              </a:rPr>
              <a:t>которые отражают аспекты образовательной среды</a:t>
            </a:r>
            <a:r>
              <a:rPr lang="ru-RU" sz="2000" b="1" dirty="0" smtClean="0">
                <a:latin typeface="+mj-lt"/>
              </a:rPr>
              <a:t>: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2000" b="1" dirty="0" smtClean="0">
              <a:latin typeface="+mj-lt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1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 Antiqua" panose="02040602050305030304" pitchFamily="18" charset="0"/>
              </a:rPr>
              <a:t>Организационный </a:t>
            </a:r>
            <a:r>
              <a:rPr lang="ru-RU" sz="1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 Antiqua" panose="02040602050305030304" pitchFamily="18" charset="0"/>
              </a:rPr>
              <a:t>раздел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ФАОП ДО </a:t>
            </a:r>
            <a:r>
              <a:rPr lang="ru-RU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содержит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959011"/>
              </p:ext>
            </p:extLst>
          </p:nvPr>
        </p:nvGraphicFramePr>
        <p:xfrm>
          <a:off x="323528" y="1142984"/>
          <a:ext cx="8531714" cy="4020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5857">
                  <a:extLst>
                    <a:ext uri="{9D8B030D-6E8A-4147-A177-3AD203B41FA5}">
                      <a16:colId xmlns="" xmlns:a16="http://schemas.microsoft.com/office/drawing/2014/main" val="98086474"/>
                    </a:ext>
                  </a:extLst>
                </a:gridCol>
                <a:gridCol w="4265857">
                  <a:extLst>
                    <a:ext uri="{9D8B030D-6E8A-4147-A177-3AD203B41FA5}">
                      <a16:colId xmlns="" xmlns:a16="http://schemas.microsoft.com/office/drawing/2014/main" val="2554504553"/>
                    </a:ext>
                  </a:extLst>
                </a:gridCol>
              </a:tblGrid>
              <a:tr h="100355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n w="1016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предметно-пространственная развивающая </a:t>
                      </a:r>
                      <a:r>
                        <a:rPr lang="ru-RU" sz="2000" b="1" dirty="0" smtClean="0">
                          <a:effectLst/>
                          <a:latin typeface="+mj-lt"/>
                        </a:rPr>
                        <a:t>образовательная среда</a:t>
                      </a:r>
                      <a:endParaRPr lang="ru-RU" sz="2000" dirty="0">
                        <a:effectLst/>
                        <a:latin typeface="+mj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n w="1016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характер взаимодействия с педагогическим работником</a:t>
                      </a:r>
                      <a:endParaRPr lang="ru-RU" sz="2000" dirty="0">
                        <a:effectLst/>
                        <a:latin typeface="+mj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023207877"/>
                  </a:ext>
                </a:extLst>
              </a:tr>
              <a:tr h="69944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n w="1016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характер взаимодействия с другими детьми</a:t>
                      </a:r>
                      <a:endParaRPr lang="ru-RU" sz="2000" dirty="0">
                        <a:effectLst/>
                        <a:latin typeface="+mj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n w="1016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система отношений ребенка к миру, к другим людям, к себе</a:t>
                      </a:r>
                      <a:endParaRPr lang="ru-RU" sz="2000" dirty="0">
                        <a:effectLst/>
                        <a:latin typeface="+mj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170215023"/>
                  </a:ext>
                </a:extLst>
              </a:tr>
              <a:tr h="100355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n w="1016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содержание образовательной деятельности по профессиональной коррекции нарушений развития</a:t>
                      </a:r>
                      <a:r>
                        <a:rPr lang="ru-RU" sz="2000" b="1" dirty="0" smtClean="0">
                          <a:effectLst/>
                          <a:latin typeface="+mj-lt"/>
                        </a:rPr>
                        <a:t> обучающихся (программу коррекционно-развивающей работы).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356890921"/>
                  </a:ext>
                </a:extLst>
              </a:tr>
              <a:tr h="13076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n w="1016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федеральный календарный план воспитательной работы </a:t>
                      </a:r>
                      <a:endParaRPr lang="ru-RU" sz="2000" b="1" dirty="0" smtClean="0">
                        <a:effectLst/>
                        <a:latin typeface="+mj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n w="1016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особенности организации развивающей предметно-пространственной среды</a:t>
                      </a:r>
                      <a:endParaRPr lang="ru-RU" sz="2000" dirty="0">
                        <a:effectLst/>
                        <a:latin typeface="+mj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299566"/>
              </p:ext>
            </p:extLst>
          </p:nvPr>
        </p:nvGraphicFramePr>
        <p:xfrm>
          <a:off x="386178" y="5357826"/>
          <a:ext cx="8472102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72102">
                  <a:extLst>
                    <a:ext uri="{9D8B030D-6E8A-4147-A177-3AD203B41FA5}">
                      <a16:colId xmlns="" xmlns:a16="http://schemas.microsoft.com/office/drawing/2014/main" val="13007980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+mj-lt"/>
                        </a:rPr>
                        <a:t>Организационный раздел включает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n w="1016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психолого-педагогические условия</a:t>
                      </a:r>
                      <a:r>
                        <a:rPr lang="ru-RU" sz="2000" b="1" dirty="0" smtClean="0">
                          <a:effectLst/>
                          <a:latin typeface="+mj-lt"/>
                        </a:rPr>
                        <a:t>, обеспечивающие развитие ребенка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523481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22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648"/>
            <a:ext cx="8229600" cy="706090"/>
          </a:xfrm>
          <a:solidFill>
            <a:schemeClr val="bg1"/>
          </a:solidFill>
        </p:spPr>
        <p:txBody>
          <a:bodyPr/>
          <a:lstStyle/>
          <a:p>
            <a:r>
              <a:rPr lang="ru-RU" sz="2000" b="1" i="1" dirty="0" smtClean="0">
                <a:solidFill>
                  <a:srgbClr val="3333FF"/>
                </a:solidFill>
                <a:cs typeface="Times New Roman" pitchFamily="18" charset="0"/>
              </a:rPr>
              <a:t>Особенности взаимодействия педагогического коллектива с семьями дошкольников с ТНР</a:t>
            </a:r>
            <a:endParaRPr lang="ru-RU" sz="2000" dirty="0">
              <a:solidFill>
                <a:srgbClr val="3333FF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568952" cy="3240359"/>
          </a:xfrm>
        </p:spPr>
        <p:txBody>
          <a:bodyPr/>
          <a:lstStyle/>
          <a:p>
            <a:pPr algn="just">
              <a:buNone/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Формирование базового доверия к миру, к людям, к себе - ключевая задача периода развития ребенка в период дошкольного возраста. </a:t>
            </a:r>
          </a:p>
          <a:p>
            <a:pPr algn="just">
              <a:buNone/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Основной целью работы с родителями (законными представителями)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2000" dirty="0" smtClean="0">
                <a:latin typeface="+mj-lt"/>
                <a:cs typeface="Times New Roman" pitchFamily="18" charset="0"/>
              </a:rPr>
              <a:t>является обеспечение взаимодействия с семьей, вовлечение родителей (законных представителей) в образовательный процесс для формирования у них компетентной педагогической позиции по отношению к собственному ребенку.</a:t>
            </a:r>
          </a:p>
          <a:p>
            <a:pPr algn="just">
              <a:buNone/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Реализация цели обеспечивается решением следующих задач: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+mj-lt"/>
                <a:cs typeface="Times New Roman" pitchFamily="18" charset="0"/>
              </a:rPr>
              <a:t>вовлечение родителей (законных представителей) в </a:t>
            </a:r>
            <a:r>
              <a:rPr lang="ru-RU" sz="2000" dirty="0" err="1" smtClean="0">
                <a:latin typeface="+mj-lt"/>
                <a:cs typeface="Times New Roman" pitchFamily="18" charset="0"/>
              </a:rPr>
              <a:t>воспитательно</a:t>
            </a:r>
            <a:r>
              <a:rPr lang="ru-RU" sz="2000" dirty="0" smtClean="0">
                <a:latin typeface="+mj-lt"/>
                <a:cs typeface="Times New Roman" pitchFamily="18" charset="0"/>
              </a:rPr>
              <a:t>-образовательный процесс; внедрение эффективных технологий сотрудничества с родителям (законным представителям), активизация их участия в жизни детского сада.</a:t>
            </a:r>
          </a:p>
          <a:p>
            <a:pPr algn="just"/>
            <a:r>
              <a:rPr lang="ru-RU" sz="2000" dirty="0" smtClean="0">
                <a:latin typeface="+mj-lt"/>
                <a:cs typeface="Times New Roman" pitchFamily="18" charset="0"/>
              </a:rPr>
              <a:t>создание активной информационно-развивающей среды, обеспечивающей единые подходы к развитию личности в семье и детском коллективе;</a:t>
            </a:r>
          </a:p>
          <a:p>
            <a:pPr algn="just"/>
            <a:r>
              <a:rPr lang="ru-RU" sz="2000" dirty="0" smtClean="0">
                <a:latin typeface="+mj-lt"/>
                <a:cs typeface="Times New Roman" pitchFamily="18" charset="0"/>
              </a:rPr>
              <a:t>повышение родительской компетентности в вопросах воспитания и обучения обучающихся.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bg1"/>
          </a:solidFill>
        </p:spPr>
        <p:txBody>
          <a:bodyPr/>
          <a:lstStyle/>
          <a:p>
            <a:r>
              <a:rPr lang="ru-RU" sz="20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Формы организации психолого-педагогической помощи семье</a:t>
            </a:r>
            <a:endParaRPr lang="ru-RU" i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395536" y="1124744"/>
            <a:ext cx="1728192" cy="1418456"/>
          </a:xfrm>
          <a:prstGeom prst="down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Коллективные формы взаимодействия</a:t>
            </a:r>
            <a:endParaRPr lang="ru-RU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411760" y="1124744"/>
            <a:ext cx="1872208" cy="1418456"/>
          </a:xfrm>
          <a:prstGeom prst="down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Индивидуальные формы работы</a:t>
            </a:r>
            <a:endParaRPr lang="ru-RU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4499992" y="1124744"/>
            <a:ext cx="2520280" cy="1418456"/>
          </a:xfrm>
          <a:prstGeom prst="down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Формы наглядного информационного обеспечения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7236296" y="1124744"/>
            <a:ext cx="1728192" cy="1418456"/>
          </a:xfrm>
          <a:prstGeom prst="down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Проектная деятельность</a:t>
            </a:r>
            <a:endParaRPr lang="ru-RU" sz="2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67544" y="2924944"/>
            <a:ext cx="1944216" cy="367240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Общие родительские собрания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Групповые родительские собрания. «День открытых дверей»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Проведение детских праздников и «Досугов»</a:t>
            </a:r>
            <a:endParaRPr lang="ru-RU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7164288" y="2852936"/>
            <a:ext cx="1800200" cy="352839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latin typeface="+mj-lt"/>
                <a:cs typeface="Times New Roman" pitchFamily="18" charset="0"/>
              </a:rPr>
              <a:t>Совместные и семейные проекты различной направленности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latin typeface="+mj-lt"/>
                <a:cs typeface="Times New Roman" pitchFamily="18" charset="0"/>
              </a:rPr>
              <a:t>Опосредованное интернет-общение</a:t>
            </a:r>
            <a:endParaRPr lang="ru-RU" sz="1800" dirty="0">
              <a:latin typeface="+mj-lt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5004048" y="2852936"/>
            <a:ext cx="1728192" cy="352839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ru-RU" sz="2000" b="1" i="1" dirty="0" smtClean="0">
                <a:latin typeface="+mj-lt"/>
                <a:cs typeface="Times New Roman" pitchFamily="18" charset="0"/>
              </a:rPr>
              <a:t>Информационные стенды и тематические выставки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b="1" i="1" dirty="0" smtClean="0">
                <a:latin typeface="+mj-lt"/>
                <a:cs typeface="Times New Roman" pitchFamily="18" charset="0"/>
              </a:rPr>
              <a:t>Выставки детских работ</a:t>
            </a:r>
            <a:endParaRPr lang="ru-RU" sz="2000" dirty="0" smtClean="0">
              <a:latin typeface="+mj-lt"/>
              <a:cs typeface="Times New Roman" pitchFamily="18" charset="0"/>
            </a:endParaRPr>
          </a:p>
          <a:p>
            <a:pPr algn="ctr"/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627784" y="2852936"/>
            <a:ext cx="2016224" cy="3600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ru-RU" sz="2000" b="1" i="1" dirty="0" smtClean="0">
                <a:latin typeface="+mj-lt"/>
                <a:cs typeface="Times New Roman" pitchFamily="18" charset="0"/>
              </a:rPr>
              <a:t>Анкетирование и опросы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b="1" i="1" dirty="0" smtClean="0">
                <a:latin typeface="+mj-lt"/>
                <a:cs typeface="Times New Roman" pitchFamily="18" charset="0"/>
              </a:rPr>
              <a:t>Беседы и консультации </a:t>
            </a:r>
            <a:endParaRPr lang="ru-RU" sz="2000" i="1" dirty="0" smtClean="0">
              <a:latin typeface="+mj-lt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2000" b="1" i="1" dirty="0" smtClean="0">
                <a:latin typeface="+mj-lt"/>
                <a:cs typeface="Times New Roman" pitchFamily="18" charset="0"/>
              </a:rPr>
              <a:t>«Служба доверия» 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b="1" i="1" dirty="0" smtClean="0">
                <a:latin typeface="+mj-lt"/>
                <a:cs typeface="Times New Roman" pitchFamily="18" charset="0"/>
              </a:rPr>
              <a:t>Родительский час</a:t>
            </a:r>
            <a:endParaRPr lang="ru-RU" sz="2000" dirty="0" smtClean="0">
              <a:latin typeface="+mj-lt"/>
              <a:cs typeface="Times New Roman" pitchFamily="18" charset="0"/>
            </a:endParaRPr>
          </a:p>
          <a:p>
            <a:pPr algn="ctr"/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393467E-FD3C-6064-9071-ECC773E7CFA2}"/>
              </a:ext>
            </a:extLst>
          </p:cNvPr>
          <p:cNvSpPr txBox="1"/>
          <p:nvPr/>
        </p:nvSpPr>
        <p:spPr>
          <a:xfrm>
            <a:off x="179512" y="1052736"/>
            <a:ext cx="5760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Парциальная  программа «Цветик-Семицветик» (3-7 лет) (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Куражева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Н.Ю., Вараева Н.В.,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Тузаева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А.С., Козлова И.А.)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DC394EC-DE3F-9832-70DB-2AF3E394C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390" y="2233169"/>
            <a:ext cx="2032816" cy="23320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CFFB3AD-132F-066F-5CAF-D1A7FE244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4333003"/>
            <a:ext cx="1971377" cy="22922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D7B3B85-EFEA-036C-C4A8-9A65C97FCE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190" t="7432" r="12500" b="5873"/>
          <a:stretch/>
        </p:blipFill>
        <p:spPr>
          <a:xfrm>
            <a:off x="107504" y="2253065"/>
            <a:ext cx="1964829" cy="22923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B9D0AB6-D789-0414-9D59-9B1F5B3C0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4330684"/>
            <a:ext cx="1964828" cy="2292299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35696" y="188640"/>
            <a:ext cx="5328592" cy="64294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 smtClean="0">
                <a:ln w="635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Вариативная часть АОП</a:t>
            </a:r>
            <a:endParaRPr lang="ru-RU" sz="3200" b="1" dirty="0">
              <a:ln w="635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5" t="31109" r="11537" b="6625"/>
          <a:stretch/>
        </p:blipFill>
        <p:spPr bwMode="auto">
          <a:xfrm>
            <a:off x="5954684" y="1140379"/>
            <a:ext cx="2733521" cy="35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07496" y="4941168"/>
            <a:ext cx="4536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>
                <a:latin typeface="+mj-lt"/>
              </a:rPr>
              <a:t>Программой логопедической работы по преодолению ОНР у детей» </a:t>
            </a:r>
            <a:endParaRPr lang="ru-RU" sz="2100" dirty="0" smtClean="0">
              <a:latin typeface="+mj-lt"/>
            </a:endParaRPr>
          </a:p>
          <a:p>
            <a:pPr algn="ctr"/>
            <a:r>
              <a:rPr lang="ru-RU" sz="2100" dirty="0" smtClean="0">
                <a:latin typeface="+mj-lt"/>
              </a:rPr>
              <a:t>(</a:t>
            </a:r>
            <a:r>
              <a:rPr lang="ru-RU" sz="2100" dirty="0">
                <a:latin typeface="+mj-lt"/>
              </a:rPr>
              <a:t>Филичевой Т.Б., Тумановой, Т.В., Чиркиной Г.В)</a:t>
            </a:r>
          </a:p>
        </p:txBody>
      </p:sp>
    </p:spTree>
    <p:extLst>
      <p:ext uri="{BB962C8B-B14F-4D97-AF65-F5344CB8AC3E}">
        <p14:creationId xmlns:p14="http://schemas.microsoft.com/office/powerpoint/2010/main" val="1577437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40466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n w="635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АОП ДО разработана </a:t>
            </a:r>
            <a:r>
              <a:rPr lang="ru-RU" sz="2800" b="1" dirty="0" smtClean="0">
                <a:ln w="635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в соответствии</a:t>
            </a:r>
            <a:r>
              <a:rPr lang="ru-RU" sz="2800" b="1" dirty="0" smtClean="0">
                <a:ln w="635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ru-RU" sz="2800" b="1" dirty="0">
              <a:ln w="635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60009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2400"/>
              <a:t>С</a:t>
            </a:r>
            <a:r>
              <a:rPr lang="ru-RU" sz="2400" smtClean="0"/>
              <a:t> </a:t>
            </a:r>
            <a:r>
              <a:rPr lang="ru-RU" sz="2400" dirty="0"/>
              <a:t>Порядком разработки и утверждения федеральных основных общеобразовательных программ, утвержденным приказом Министерства просвещения Российской Федерации от 30 сентября 2022 г. N 874 (зарегистрирован Министерством юстиции Российской Федерации 2 ноября 2022 г., регистрационный N 70809) и Федеральным государственным образовательным стандартом дошкольного образования. </a:t>
            </a:r>
          </a:p>
          <a:p>
            <a:pPr marL="0" indent="0" algn="just">
              <a:buNone/>
            </a:pPr>
            <a:endParaRPr lang="ru-RU" sz="2400" dirty="0"/>
          </a:p>
          <a:p>
            <a:pPr algn="just"/>
            <a:r>
              <a:rPr lang="ru-RU" sz="2400" dirty="0"/>
              <a:t>Объем обязательной части основной образовательной программы составляет не менее 60% от ее общего объема. Объем части основной образовательной программы, формируемой участниками образовательных отношений, составляет не более 40% от ее общего объема. </a:t>
            </a:r>
          </a:p>
        </p:txBody>
      </p:sp>
    </p:spTree>
    <p:extLst>
      <p:ext uri="{BB962C8B-B14F-4D97-AF65-F5344CB8AC3E}">
        <p14:creationId xmlns:p14="http://schemas.microsoft.com/office/powerpoint/2010/main" val="37237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роцесс 5"/>
          <p:cNvSpPr/>
          <p:nvPr/>
        </p:nvSpPr>
        <p:spPr>
          <a:xfrm>
            <a:off x="251520" y="2564904"/>
            <a:ext cx="2426568" cy="612648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 </a:t>
            </a:r>
            <a:r>
              <a:rPr lang="ru-RU" dirty="0" smtClean="0"/>
              <a:t>ЦЕЛЕВОЙ РАЗДЕЛ</a:t>
            </a:r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275856" y="2564904"/>
            <a:ext cx="2354560" cy="612648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III </a:t>
            </a:r>
            <a:r>
              <a:rPr lang="ru-RU" dirty="0" smtClean="0"/>
              <a:t>СОДЕРЖАТЕЛЬНЫЙ РАЗДЕЛ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6084168" y="2564904"/>
            <a:ext cx="2736304" cy="612648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IV </a:t>
            </a:r>
            <a:r>
              <a:rPr lang="ru-RU" dirty="0" smtClean="0"/>
              <a:t>ОРГАНИЗАЦИОННЫЙ РАЗДЕЛ</a:t>
            </a:r>
            <a:endParaRPr lang="ru-RU" dirty="0"/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359532" y="946535"/>
            <a:ext cx="2210544" cy="914400"/>
          </a:xfrm>
          <a:prstGeom prst="right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en-US" dirty="0" smtClean="0"/>
              <a:t>I </a:t>
            </a:r>
            <a:r>
              <a:rPr lang="ru-RU" dirty="0" smtClean="0"/>
              <a:t>ОБЩИЕ ПОЛОЖЕНИЯ </a:t>
            </a:r>
          </a:p>
          <a:p>
            <a:pPr algn="ctr"/>
            <a:endParaRPr lang="ru-RU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699792" y="908720"/>
            <a:ext cx="5760640" cy="90068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РАСКРЫВАЮТ назначение АОП ДО ТНР ее статус и особенности , содержание разделов (целевого, содержательного и организационного)</a:t>
            </a:r>
            <a:endParaRPr lang="ru-RU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23528" y="3429000"/>
            <a:ext cx="2448272" cy="280831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СОДЕРЖИТ </a:t>
            </a:r>
          </a:p>
          <a:p>
            <a:pPr algn="ctr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Цель, задачи и принципы программы (базовые и специфические) </a:t>
            </a:r>
          </a:p>
          <a:p>
            <a:pPr algn="ctr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Планируемые результаты на разных возрастных этапах дошкольного детства. </a:t>
            </a:r>
          </a:p>
          <a:p>
            <a:pPr algn="ctr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Целевые ориентиры реализации АОП ДО для обучающихся с ТНР. </a:t>
            </a:r>
          </a:p>
          <a:p>
            <a:pPr algn="ctr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Развивающее оценивание качества образовательной деятельности по Программе.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347864" y="3501008"/>
            <a:ext cx="2448272" cy="273630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ВКЛЮЧАЕТ </a:t>
            </a:r>
          </a:p>
          <a:p>
            <a:pPr algn="ctr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Описание образовательной деятельности по пяти образовательным областям. </a:t>
            </a:r>
          </a:p>
          <a:p>
            <a:pPr algn="ctr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Формы, способы, методы и средства реализации программы. </a:t>
            </a:r>
          </a:p>
          <a:p>
            <a:pPr algn="ctr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Отражает характер взаимодействия ребенка с ОВЗ с педагогическим работником и другими детьми. </a:t>
            </a:r>
          </a:p>
          <a:p>
            <a:pPr algn="ctr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Программу коррекционно-развивающей работы Федеральную рабочую программу воспитания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6372200" y="3501008"/>
            <a:ext cx="2448272" cy="273630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СОДЕРЖИТ</a:t>
            </a:r>
          </a:p>
          <a:p>
            <a:pPr algn="ctr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Психолого-педагогические условия, обеспечивающие развитие ребенка с ТНР. </a:t>
            </a:r>
          </a:p>
          <a:p>
            <a:pPr algn="ctr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Особенности организации развивающей предметно-пространственной среды. </a:t>
            </a:r>
          </a:p>
          <a:p>
            <a:pPr algn="ctr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Кадровых, финансовых, материально-технических условий. </a:t>
            </a:r>
          </a:p>
          <a:p>
            <a:pPr algn="ctr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Федеральный календарный план воспитательной работы.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64804" y="0"/>
            <a:ext cx="547260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635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 pitchFamily="18" charset="0"/>
              </a:rPr>
              <a:t>Структура АОП ДО ТНР </a:t>
            </a:r>
            <a:endParaRPr lang="ru-RU" sz="4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305342"/>
            <a:ext cx="646246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Что является целью адаптированной образовательной программы?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560" y="2276872"/>
            <a:ext cx="8208912" cy="356497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Целью </a:t>
            </a:r>
            <a:r>
              <a:rPr lang="ru-RU" sz="2200" dirty="0" smtClean="0"/>
              <a:t>АОП ДО ТНР является обеспечение условий для дошкольного образования, определяемых общими и особыми потребностями обучающегося раннего и дошкольного возраста с ТНР, индивидуальными особенностями его развития и состояния здоровья. </a:t>
            </a:r>
          </a:p>
          <a:p>
            <a:pPr algn="just"/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 И ПРИНЦИПЫ </a:t>
            </a:r>
            <a:r>
              <a:rPr lang="ru-RU" sz="2200" dirty="0" smtClean="0"/>
              <a:t>АОП ДО ТНР Построены на принципах дошкольного образования установленных ФГОС ДО. </a:t>
            </a:r>
          </a:p>
          <a:p>
            <a:pPr algn="just"/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СПЕЦИФИЧЕСКИЕ ПОДХОДЫ и ПОДХОДЫ К ФОРМИРОВАНИЮ АОП ДО ДЛЯ ОБУЧАЮЩИХСЯ С ТНР.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202685"/>
            <a:ext cx="504056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635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635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 pitchFamily="18" charset="0"/>
              </a:rPr>
              <a:t>Цель АОП ДО ТНР</a:t>
            </a:r>
            <a:endParaRPr lang="ru-RU" sz="3600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5112568" cy="71438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600" b="1" dirty="0">
                <a:ln w="635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Особое внимание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Особое внимание при проектировании содержания АОП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было уделено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16383"/>
              </p:ext>
            </p:extLst>
          </p:nvPr>
        </p:nvGraphicFramePr>
        <p:xfrm>
          <a:off x="467544" y="1965176"/>
          <a:ext cx="8143932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1966">
                  <a:extLst>
                    <a:ext uri="{9D8B030D-6E8A-4147-A177-3AD203B41FA5}">
                      <a16:colId xmlns="" xmlns:a16="http://schemas.microsoft.com/office/drawing/2014/main" val="3021104319"/>
                    </a:ext>
                  </a:extLst>
                </a:gridCol>
                <a:gridCol w="4071966">
                  <a:extLst>
                    <a:ext uri="{9D8B030D-6E8A-4147-A177-3AD203B41FA5}">
                      <a16:colId xmlns="" xmlns:a16="http://schemas.microsoft.com/office/drawing/2014/main" val="2362365691"/>
                    </a:ext>
                  </a:extLst>
                </a:gridCol>
              </a:tblGrid>
              <a:tr h="13198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n w="1270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rgbClr val="00660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описанию  способов и приемов,</a:t>
                      </a: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 с помощью которых </a:t>
                      </a:r>
                      <a:r>
                        <a:rPr lang="ru-RU" sz="2000" b="1" i="1" dirty="0" smtClean="0">
                          <a:ln w="1016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rgbClr val="0066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дети с ТНР</a:t>
                      </a:r>
                      <a:r>
                        <a:rPr lang="ru-RU" sz="2000" b="1" i="1" baseline="0" dirty="0" smtClean="0">
                          <a:ln w="1016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rgbClr val="0066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1" dirty="0" smtClean="0">
                          <a:ln w="1016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rgbClr val="0066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будут осваивать содержание образования</a:t>
                      </a: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;</a:t>
                      </a:r>
                    </a:p>
                    <a:p>
                      <a:endParaRPr lang="ru-RU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n w="1270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планированию форм реализации АОП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935170752"/>
                  </a:ext>
                </a:extLst>
              </a:tr>
              <a:tr h="1223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n w="1270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взаимодействию при  реализации АОП различных специалистов 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(учителя-логопеда, воспитателей, педагога- психолога, и др.);</a:t>
                      </a:r>
                    </a:p>
                    <a:p>
                      <a:endParaRPr lang="ru-RU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n w="1270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включению в реализацию АОП родителей 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(законных представителей) ребенка с ТНР.</a:t>
                      </a:r>
                    </a:p>
                    <a:p>
                      <a:endParaRPr lang="ru-RU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207289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63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3172" y="116632"/>
            <a:ext cx="4805112" cy="634082"/>
          </a:xfrm>
          <a:solidFill>
            <a:schemeClr val="bg1"/>
          </a:solidFill>
        </p:spPr>
        <p:txBody>
          <a:bodyPr/>
          <a:lstStyle/>
          <a:p>
            <a:r>
              <a:rPr lang="ru-RU" sz="3200" b="1" dirty="0" smtClean="0">
                <a:ln w="635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cs typeface="Times New Roman" pitchFamily="18" charset="0"/>
              </a:rPr>
              <a:t>Особенности содержания </a:t>
            </a:r>
            <a:endParaRPr lang="ru-RU" sz="3200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latin typeface="+mj-lt"/>
                <a:cs typeface="Times New Roman" pitchFamily="18" charset="0"/>
              </a:rPr>
              <a:t>Программа содержит традиционные части</a:t>
            </a:r>
            <a:endParaRPr lang="ru-RU" sz="2000" b="1" dirty="0" smtClean="0">
              <a:latin typeface="+mj-lt"/>
              <a:cs typeface="Times New Roman" pitchFamily="18" charset="0"/>
            </a:endParaRPr>
          </a:p>
          <a:p>
            <a:endParaRPr lang="ru-RU" dirty="0">
              <a:latin typeface="+mj-lt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95536" y="1556792"/>
            <a:ext cx="3456384" cy="93610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+mj-lt"/>
              </a:rPr>
              <a:t>«Цели, задачи и принципы формирования  и реализации АОП»</a:t>
            </a:r>
            <a:endParaRPr lang="ru-RU" sz="2000" dirty="0">
              <a:latin typeface="+mj-lt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23528" y="2708920"/>
            <a:ext cx="5040560" cy="190087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+mj-lt"/>
              </a:rPr>
              <a:t>«Описание образовательной деятельности по 5-ти областям» («Физическое развитие», «Речевое развитие», «Познавательное развитие», «Художественно-эстетическое развитие», «Социально-коммуникативное»)</a:t>
            </a:r>
            <a:endParaRPr lang="ru-RU" sz="2000" dirty="0">
              <a:latin typeface="+mj-lt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139952" y="1484784"/>
            <a:ext cx="2232248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+mj-lt"/>
              </a:rPr>
              <a:t>«Целевые ориентиры»</a:t>
            </a:r>
            <a:endParaRPr lang="ru-RU" sz="2000" dirty="0">
              <a:latin typeface="+mj-lt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580112" y="3159260"/>
            <a:ext cx="3240360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+mj-lt"/>
              </a:rPr>
              <a:t>«Психолого-педагогические условия» </a:t>
            </a:r>
            <a:endParaRPr lang="ru-RU" sz="2000" dirty="0">
              <a:latin typeface="+mj-lt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660232" y="1628800"/>
            <a:ext cx="2160240" cy="86409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+mj-lt"/>
              </a:rPr>
              <a:t>«Программа коррекционной работы» </a:t>
            </a:r>
            <a:endParaRPr lang="ru-RU" sz="20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4609796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u="sng" dirty="0" smtClean="0">
                <a:latin typeface="+mj-lt"/>
              </a:rPr>
              <a:t>Нашли отражение в Программе и </a:t>
            </a:r>
            <a:r>
              <a:rPr lang="ru-RU" sz="2000" b="1" dirty="0" smtClean="0">
                <a:latin typeface="+mj-lt"/>
              </a:rPr>
              <a:t> </a:t>
            </a:r>
            <a:r>
              <a:rPr lang="ru-RU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+mj-lt"/>
              </a:rPr>
              <a:t>две новых </a:t>
            </a:r>
            <a:r>
              <a:rPr lang="ru-RU" sz="2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+mj-lt"/>
              </a:rPr>
              <a:t>составлющих</a:t>
            </a:r>
            <a:r>
              <a:rPr lang="ru-RU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+mj-lt"/>
              </a:rPr>
              <a:t> 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827584" y="5733256"/>
            <a:ext cx="3672408" cy="612648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+mj-lt"/>
              </a:rPr>
              <a:t>« </a:t>
            </a:r>
            <a:r>
              <a:rPr lang="ru-RU" sz="20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6600"/>
                </a:solidFill>
                <a:latin typeface="+mj-lt"/>
              </a:rPr>
              <a:t>Рабочая программа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smtClean="0">
                <a:latin typeface="+mj-lt"/>
              </a:rPr>
              <a:t>воспитания» </a:t>
            </a:r>
            <a:endParaRPr lang="ru-RU" sz="2000" dirty="0">
              <a:latin typeface="+mj-lt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5076056" y="5726313"/>
            <a:ext cx="3816424" cy="612648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+mj-lt"/>
              </a:rPr>
              <a:t>«Федеральный </a:t>
            </a:r>
            <a:r>
              <a:rPr lang="ru-RU" sz="20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6600"/>
                </a:solidFill>
                <a:latin typeface="+mj-lt"/>
              </a:rPr>
              <a:t>календарный план </a:t>
            </a:r>
            <a:r>
              <a:rPr lang="ru-RU" sz="2000" b="1" dirty="0" smtClean="0">
                <a:latin typeface="+mj-lt"/>
              </a:rPr>
              <a:t>воспитательной работы»</a:t>
            </a:r>
            <a:endParaRPr lang="ru-RU" sz="2000" dirty="0">
              <a:latin typeface="+mj-lt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285717" y="5013176"/>
            <a:ext cx="268608" cy="61836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660232" y="5085184"/>
            <a:ext cx="268608" cy="54636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88640"/>
            <a:ext cx="2304256" cy="40466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n w="635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АОП </a:t>
            </a:r>
            <a:r>
              <a:rPr lang="ru-RU" sz="3600" b="1" dirty="0">
                <a:ln w="635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980728"/>
            <a:ext cx="9144000" cy="564357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200" b="1" dirty="0"/>
              <a:t>В соответствии со Стандартом </a:t>
            </a:r>
            <a:r>
              <a:rPr lang="ru-RU" sz="2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специфика дошкольного детства </a:t>
            </a:r>
            <a:r>
              <a:rPr lang="ru-RU" sz="2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и системные </a:t>
            </a:r>
            <a:r>
              <a:rPr lang="ru-RU" sz="2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особенности дошкольного образования </a:t>
            </a:r>
            <a:r>
              <a:rPr lang="ru-RU" sz="2200" b="1" u="sng" dirty="0" smtClean="0"/>
              <a:t>делают неправомерными </a:t>
            </a:r>
            <a:r>
              <a:rPr lang="ru-RU" sz="2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6600"/>
                </a:solidFill>
              </a:rPr>
              <a:t>требования от ребенка дошкольного </a:t>
            </a:r>
            <a:r>
              <a:rPr lang="ru-RU" sz="2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6600"/>
                </a:solidFill>
              </a:rPr>
              <a:t>возраста </a:t>
            </a:r>
            <a:r>
              <a:rPr lang="ru-RU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6600"/>
                </a:solidFill>
              </a:rPr>
              <a:t>конкретных </a:t>
            </a:r>
            <a:r>
              <a:rPr lang="ru-RU" sz="22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6600"/>
                </a:solidFill>
              </a:rPr>
              <a:t>образовательных достижений</a:t>
            </a:r>
            <a:r>
              <a:rPr lang="ru-RU" sz="2200" b="1" dirty="0"/>
              <a:t>. </a:t>
            </a:r>
            <a:endParaRPr lang="ru-RU" sz="2200" b="1" dirty="0" smtClean="0"/>
          </a:p>
          <a:p>
            <a:r>
              <a:rPr lang="ru-RU" sz="2200" b="1" u="sng" dirty="0" smtClean="0"/>
              <a:t>Поэтому результаты освоения Программы представлены в виде </a:t>
            </a:r>
            <a:r>
              <a:rPr lang="ru-RU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целевых </a:t>
            </a:r>
            <a:r>
              <a:rPr lang="ru-RU" sz="22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ориентиров</a:t>
            </a:r>
            <a:r>
              <a:rPr lang="ru-RU" sz="2200" b="1" dirty="0"/>
              <a:t> </a:t>
            </a:r>
            <a:r>
              <a:rPr lang="ru-RU" sz="2200" b="1" dirty="0" smtClean="0"/>
              <a:t>дошкольного образования </a:t>
            </a:r>
            <a:r>
              <a:rPr lang="ru-RU" sz="2200" b="1" dirty="0"/>
              <a:t>и </a:t>
            </a:r>
            <a:r>
              <a:rPr lang="ru-RU" sz="2200" b="1" u="sng" dirty="0"/>
              <a:t>представляют собой </a:t>
            </a:r>
            <a:r>
              <a:rPr lang="ru-RU" sz="2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возрастные </a:t>
            </a:r>
            <a:r>
              <a:rPr lang="ru-RU" sz="2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характеристики </a:t>
            </a:r>
            <a:r>
              <a:rPr lang="ru-RU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возможных </a:t>
            </a:r>
            <a:r>
              <a:rPr lang="ru-RU" sz="22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достижений </a:t>
            </a:r>
            <a:r>
              <a:rPr lang="ru-RU" sz="2200" b="1" dirty="0"/>
              <a:t>ребенка с </a:t>
            </a:r>
            <a:r>
              <a:rPr lang="ru-RU" sz="2200" b="1" dirty="0" smtClean="0"/>
              <a:t>ТНР </a:t>
            </a:r>
            <a:r>
              <a:rPr lang="ru-RU" sz="2200" b="1" dirty="0"/>
              <a:t>к концу </a:t>
            </a:r>
            <a:r>
              <a:rPr lang="ru-RU" sz="2200" b="1" dirty="0" smtClean="0"/>
              <a:t>дошкольного образования</a:t>
            </a:r>
            <a:r>
              <a:rPr lang="ru-RU" sz="2200" b="1" dirty="0"/>
              <a:t>. </a:t>
            </a:r>
            <a:endParaRPr lang="ru-RU" sz="2200" b="1" dirty="0" smtClean="0"/>
          </a:p>
          <a:p>
            <a:r>
              <a:rPr lang="ru-RU" sz="2200" b="1" u="sng" dirty="0" smtClean="0"/>
              <a:t>Реализация </a:t>
            </a:r>
            <a:r>
              <a:rPr lang="ru-RU" sz="2200" b="1" u="sng" dirty="0"/>
              <a:t>образовательных целей и задач </a:t>
            </a:r>
            <a:r>
              <a:rPr lang="ru-RU" sz="2200" b="1" dirty="0" smtClean="0"/>
              <a:t>Программы </a:t>
            </a:r>
            <a:r>
              <a:rPr lang="ru-RU" sz="2200" b="1" u="sng" dirty="0" smtClean="0"/>
              <a:t>направлена </a:t>
            </a:r>
            <a:r>
              <a:rPr lang="ru-RU" sz="2200" b="1" u="sng" dirty="0"/>
              <a:t>на </a:t>
            </a:r>
            <a:r>
              <a:rPr lang="ru-RU" sz="2200" b="1" dirty="0">
                <a:ln w="10160">
                  <a:solidFill>
                    <a:sysClr val="windowText" lastClr="000000"/>
                  </a:solidFill>
                  <a:prstDash val="solid"/>
                </a:ln>
              </a:rPr>
              <a:t>достижение целевых ориентиров </a:t>
            </a:r>
            <a:r>
              <a:rPr lang="ru-RU" sz="22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</a:rPr>
              <a:t>дошкольного образования</a:t>
            </a:r>
            <a:r>
              <a:rPr lang="ru-RU" sz="2200" b="1" dirty="0"/>
              <a:t>, </a:t>
            </a:r>
            <a:r>
              <a:rPr lang="ru-RU" sz="2200" b="1" i="1" dirty="0">
                <a:ln w="10160">
                  <a:solidFill>
                    <a:sysClr val="windowText" lastClr="000000"/>
                  </a:solidFill>
                  <a:prstDash val="solid"/>
                </a:ln>
              </a:rPr>
              <a:t>которые описаны как</a:t>
            </a:r>
            <a:r>
              <a:rPr lang="ru-RU" sz="2200" b="1" dirty="0"/>
              <a:t> </a:t>
            </a:r>
            <a:r>
              <a:rPr lang="ru-RU" sz="2200" b="1" dirty="0">
                <a:ln w="12700">
                  <a:solidFill>
                    <a:sysClr val="windowText" lastClr="000000"/>
                  </a:solidFill>
                  <a:prstDash val="solid"/>
                </a:ln>
              </a:rPr>
              <a:t>основные характеристики </a:t>
            </a:r>
            <a:r>
              <a:rPr lang="ru-RU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</a:rPr>
              <a:t>развития </a:t>
            </a:r>
            <a:r>
              <a:rPr lang="ru-RU" sz="2200" b="1" dirty="0" smtClean="0"/>
              <a:t>ребенка </a:t>
            </a:r>
            <a:r>
              <a:rPr lang="ru-RU" sz="2200" b="1" dirty="0"/>
              <a:t>с </a:t>
            </a:r>
            <a:r>
              <a:rPr lang="ru-RU" sz="2200" b="1" dirty="0" smtClean="0"/>
              <a:t>ТНР. </a:t>
            </a:r>
          </a:p>
          <a:p>
            <a:r>
              <a:rPr lang="ru-RU" sz="2200" b="1" u="sng" dirty="0" smtClean="0"/>
              <a:t>Они </a:t>
            </a:r>
            <a:r>
              <a:rPr lang="ru-RU" sz="2200" b="1" u="sng" dirty="0"/>
              <a:t>представлены в виде изложения </a:t>
            </a:r>
            <a:r>
              <a:rPr lang="ru-RU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возможных достижений </a:t>
            </a:r>
            <a:r>
              <a:rPr lang="ru-RU" sz="2200" b="1" dirty="0"/>
              <a:t>обучающихся </a:t>
            </a:r>
            <a:r>
              <a:rPr lang="ru-RU" sz="2200" b="1" i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на разных возрастных этапах </a:t>
            </a:r>
            <a:r>
              <a:rPr lang="ru-RU" sz="2200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дошкольного детства и полностью соответствуют ФАОП.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420026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054" y="1071546"/>
            <a:ext cx="8952946" cy="578645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Целевой </a:t>
            </a:r>
            <a:r>
              <a:rPr lang="ru-RU" sz="22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раздел  </a:t>
            </a:r>
            <a:r>
              <a:rPr lang="ru-RU" sz="2200" b="1" dirty="0" smtClean="0">
                <a:latin typeface="+mj-lt"/>
              </a:rPr>
              <a:t>АОП </a:t>
            </a:r>
            <a:r>
              <a:rPr lang="ru-RU" sz="2200" b="1" dirty="0">
                <a:latin typeface="+mj-lt"/>
              </a:rPr>
              <a:t>ДО </a:t>
            </a:r>
            <a:r>
              <a:rPr lang="ru-RU" sz="2200" b="1" u="sng" dirty="0">
                <a:latin typeface="+mj-lt"/>
              </a:rPr>
              <a:t>включает</a:t>
            </a:r>
            <a:r>
              <a:rPr lang="ru-RU" sz="2200" b="1" dirty="0">
                <a:latin typeface="+mj-lt"/>
              </a:rPr>
              <a:t> </a:t>
            </a:r>
            <a:r>
              <a:rPr lang="ru-RU" sz="2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пояснительную записку </a:t>
            </a:r>
            <a:r>
              <a:rPr lang="ru-RU" sz="2200" b="1" dirty="0">
                <a:latin typeface="+mj-lt"/>
              </a:rPr>
              <a:t>и </a:t>
            </a:r>
            <a:r>
              <a:rPr lang="ru-RU" sz="2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6600"/>
                </a:solidFill>
                <a:latin typeface="+mj-lt"/>
              </a:rPr>
              <a:t>планируемые результаты освоения программы</a:t>
            </a:r>
            <a:r>
              <a:rPr lang="ru-RU" sz="2200" b="1" dirty="0">
                <a:latin typeface="+mj-lt"/>
              </a:rPr>
              <a:t>, </a:t>
            </a:r>
            <a:r>
              <a:rPr lang="ru-RU" sz="2200" b="1" dirty="0">
                <a:ln w="10160">
                  <a:solidFill>
                    <a:sysClr val="windowText" lastClr="000000"/>
                  </a:solidFill>
                  <a:prstDash val="solid"/>
                </a:ln>
                <a:latin typeface="+mj-lt"/>
              </a:rPr>
              <a:t>определяет ее </a:t>
            </a:r>
            <a:r>
              <a:rPr lang="ru-RU" sz="2200" b="1" i="1" dirty="0">
                <a:ln w="10160">
                  <a:solidFill>
                    <a:sysClr val="windowText" lastClr="000000"/>
                  </a:solidFill>
                  <a:prstDash val="solid"/>
                </a:ln>
                <a:latin typeface="+mj-lt"/>
              </a:rPr>
              <a:t>цели и задачи, принципы и подходы</a:t>
            </a:r>
            <a:r>
              <a:rPr lang="ru-RU" sz="2200" b="1" dirty="0">
                <a:ln w="10160">
                  <a:solidFill>
                    <a:sysClr val="windowText" lastClr="000000"/>
                  </a:solidFill>
                  <a:prstDash val="solid"/>
                </a:ln>
                <a:latin typeface="+mj-lt"/>
              </a:rPr>
              <a:t> </a:t>
            </a:r>
            <a:r>
              <a:rPr lang="ru-RU" sz="2200" b="1" i="1" dirty="0">
                <a:latin typeface="+mj-lt"/>
              </a:rPr>
              <a:t>к формированию программы</a:t>
            </a:r>
            <a:r>
              <a:rPr lang="ru-RU" sz="2200" b="1" dirty="0">
                <a:latin typeface="+mj-lt"/>
              </a:rPr>
              <a:t>, </a:t>
            </a:r>
            <a:r>
              <a:rPr lang="ru-RU" sz="2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планируемые результаты ее освоения в виде целевых ориентиров</a:t>
            </a:r>
            <a:r>
              <a:rPr lang="ru-RU" sz="2200" b="1" dirty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2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Содержательный раздел  </a:t>
            </a:r>
            <a:r>
              <a:rPr lang="ru-RU" sz="2200" b="1" dirty="0" smtClean="0">
                <a:latin typeface="+mj-lt"/>
              </a:rPr>
              <a:t>АОП </a:t>
            </a:r>
            <a:r>
              <a:rPr lang="ru-RU" sz="2200" b="1" dirty="0">
                <a:latin typeface="+mj-lt"/>
              </a:rPr>
              <a:t>ДО </a:t>
            </a:r>
            <a:r>
              <a:rPr lang="ru-RU" sz="2200" b="1" u="sng" dirty="0">
                <a:latin typeface="+mj-lt"/>
              </a:rPr>
              <a:t>включает</a:t>
            </a:r>
            <a:r>
              <a:rPr lang="ru-RU" sz="2200" b="1" dirty="0">
                <a:latin typeface="+mj-lt"/>
              </a:rPr>
              <a:t> </a:t>
            </a:r>
            <a:r>
              <a:rPr lang="ru-RU" sz="2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+mj-lt"/>
              </a:rPr>
              <a:t>описание образовательной деятельности </a:t>
            </a:r>
            <a:r>
              <a:rPr lang="ru-RU" sz="22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+mj-lt"/>
              </a:rPr>
              <a:t>по пяти образовательным областям</a:t>
            </a:r>
            <a:r>
              <a:rPr lang="ru-RU" sz="2200" b="1" dirty="0">
                <a:latin typeface="+mj-lt"/>
              </a:rPr>
              <a:t>: </a:t>
            </a:r>
            <a:r>
              <a:rPr lang="ru-RU" sz="2200" b="1" i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+mj-lt"/>
              </a:rPr>
              <a:t>социально-коммуникативное</a:t>
            </a:r>
            <a:r>
              <a:rPr lang="ru-RU" sz="2200" b="1" dirty="0">
                <a:latin typeface="+mj-lt"/>
              </a:rPr>
              <a:t> развитие; </a:t>
            </a:r>
            <a:r>
              <a:rPr lang="ru-RU" sz="2200" b="1" i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+mj-lt"/>
              </a:rPr>
              <a:t>познавательное</a:t>
            </a:r>
            <a:r>
              <a:rPr lang="ru-RU" sz="2200" b="1" dirty="0">
                <a:latin typeface="+mj-lt"/>
              </a:rPr>
              <a:t> развитие; </a:t>
            </a:r>
            <a:r>
              <a:rPr lang="ru-RU" sz="2200" b="1" i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+mj-lt"/>
              </a:rPr>
              <a:t>речевое </a:t>
            </a:r>
            <a:r>
              <a:rPr lang="ru-RU" sz="2200" b="1" dirty="0">
                <a:latin typeface="+mj-lt"/>
              </a:rPr>
              <a:t>развитие; </a:t>
            </a:r>
            <a:r>
              <a:rPr lang="ru-RU" sz="2200" b="1" i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+mj-lt"/>
              </a:rPr>
              <a:t>художественно-эстетическое</a:t>
            </a:r>
            <a:r>
              <a:rPr lang="ru-RU" sz="2200" b="1" dirty="0">
                <a:latin typeface="+mj-lt"/>
              </a:rPr>
              <a:t> развитие; </a:t>
            </a:r>
            <a:r>
              <a:rPr lang="ru-RU" sz="2200" b="1" i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+mj-lt"/>
              </a:rPr>
              <a:t>физическое</a:t>
            </a:r>
            <a:r>
              <a:rPr lang="ru-RU" sz="2200" b="1" dirty="0">
                <a:latin typeface="+mj-lt"/>
              </a:rPr>
              <a:t> развитие. </a:t>
            </a:r>
            <a:endParaRPr lang="ru-RU" sz="2200" b="1" dirty="0" smtClean="0">
              <a:latin typeface="+mj-lt"/>
            </a:endParaRPr>
          </a:p>
          <a:p>
            <a:r>
              <a:rPr lang="ru-RU" sz="2200" b="1" u="sng" dirty="0" smtClean="0">
                <a:latin typeface="+mj-lt"/>
              </a:rPr>
              <a:t>Программа также содержит </a:t>
            </a:r>
            <a:r>
              <a:rPr lang="ru-RU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6600"/>
                </a:solidFill>
                <a:latin typeface="+mj-lt"/>
              </a:rPr>
              <a:t>рекомендации по развивающему оцениванию</a:t>
            </a:r>
            <a:endParaRPr lang="ru-RU" sz="2200" b="1" dirty="0" smtClean="0">
              <a:latin typeface="+mj-lt"/>
            </a:endParaRPr>
          </a:p>
          <a:p>
            <a:r>
              <a:rPr lang="ru-RU" sz="2200" b="1" u="sng" dirty="0" smtClean="0">
                <a:latin typeface="+mj-lt"/>
              </a:rPr>
              <a:t>Система оценивания качества реализации </a:t>
            </a:r>
            <a:r>
              <a:rPr lang="ru-RU" sz="2200" b="1" dirty="0" smtClean="0">
                <a:latin typeface="+mj-lt"/>
              </a:rPr>
              <a:t>программы  </a:t>
            </a:r>
            <a:r>
              <a:rPr lang="ru-RU" sz="2200" b="1" i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latin typeface="+mj-lt"/>
              </a:rPr>
              <a:t>направлена в первую очередь </a:t>
            </a:r>
            <a:r>
              <a:rPr lang="ru-RU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+mj-lt"/>
              </a:rPr>
              <a:t>на оценивание </a:t>
            </a:r>
            <a:r>
              <a:rPr lang="ru-RU" sz="2200" b="1" dirty="0" smtClean="0">
                <a:latin typeface="+mj-lt"/>
              </a:rPr>
              <a:t>созданных  ДОУ </a:t>
            </a:r>
            <a:r>
              <a:rPr lang="ru-RU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+mj-lt"/>
              </a:rPr>
              <a:t>условий внутри образовательного процесса</a:t>
            </a:r>
            <a:r>
              <a:rPr lang="ru-RU" sz="2200" b="1" dirty="0" smtClean="0">
                <a:latin typeface="+mj-lt"/>
              </a:rPr>
              <a:t>.</a:t>
            </a:r>
            <a:endParaRPr lang="ru-RU" sz="2200" b="1" dirty="0">
              <a:latin typeface="+mj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7038" y="4860040"/>
            <a:ext cx="288032" cy="28803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6651" y="5661248"/>
            <a:ext cx="288032" cy="28803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0"/>
            <a:ext cx="684076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АОП  ДО </a:t>
            </a:r>
            <a:r>
              <a:rPr lang="ru-RU" sz="2400" b="1" i="1" u="sng" dirty="0" smtClean="0">
                <a:latin typeface="+mj-lt"/>
              </a:rPr>
              <a:t>включает три раздела</a:t>
            </a:r>
            <a:r>
              <a:rPr lang="ru-RU" sz="2400" b="1" i="1" dirty="0" smtClean="0">
                <a:latin typeface="+mj-lt"/>
              </a:rPr>
              <a:t>:</a:t>
            </a:r>
          </a:p>
          <a:p>
            <a:pPr algn="ctr"/>
            <a:r>
              <a:rPr lang="ru-RU" sz="2400" b="1" i="1" dirty="0" smtClean="0">
                <a:latin typeface="+mj-lt"/>
              </a:rPr>
              <a:t> </a:t>
            </a:r>
            <a:r>
              <a:rPr lang="ru-RU" sz="2400" b="1" i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+mj-lt"/>
              </a:rPr>
              <a:t>целевой, содержательный, организационный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6651" y="2787198"/>
            <a:ext cx="288032" cy="28803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90691" y="1177197"/>
            <a:ext cx="288032" cy="28803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87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99392"/>
            <a:ext cx="9144000" cy="69573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b="1" u="sng" dirty="0"/>
              <a:t>Программа определяет базовое содержание образовательных областей </a:t>
            </a:r>
            <a:r>
              <a:rPr lang="ru-RU" sz="2000" b="1" i="1" dirty="0">
                <a:ln w="10160">
                  <a:solidFill>
                    <a:sysClr val="windowText" lastClr="000000"/>
                  </a:solidFill>
                  <a:prstDash val="solid"/>
                </a:ln>
              </a:rPr>
              <a:t>с учетом возрастных и индивидуальных особенностей</a:t>
            </a:r>
            <a:r>
              <a:rPr lang="ru-RU" sz="2000" b="1" dirty="0"/>
              <a:t> обучающихся </a:t>
            </a:r>
            <a:r>
              <a:rPr lang="ru-RU" sz="2000" b="1" u="sng" dirty="0"/>
              <a:t>в различных видах деятельности,</a:t>
            </a:r>
            <a:r>
              <a:rPr lang="ru-RU" sz="2000" b="1" dirty="0"/>
              <a:t> таких как</a:t>
            </a:r>
            <a:r>
              <a:rPr lang="ru-RU" sz="2000" b="1" dirty="0" smtClean="0"/>
              <a:t>:</a:t>
            </a:r>
            <a:endParaRPr lang="ru-RU" sz="2000" b="1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ln w="12700">
                  <a:solidFill>
                    <a:sysClr val="windowText" lastClr="000000"/>
                  </a:solidFill>
                  <a:prstDash val="solid"/>
                </a:ln>
              </a:rPr>
              <a:t>Предметная</a:t>
            </a:r>
            <a:r>
              <a:rPr lang="ru-RU" sz="2000" b="1" dirty="0"/>
              <a:t> деятельность.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Игровая</a:t>
            </a:r>
            <a:r>
              <a:rPr lang="ru-RU" sz="2000" b="1" dirty="0"/>
              <a:t> (сюжетно-ролевая игра, игра с правилами и другие виды игры).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6600"/>
                </a:solidFill>
              </a:rPr>
              <a:t>Коммуникативная</a:t>
            </a:r>
            <a:r>
              <a:rPr lang="ru-RU" sz="2000" b="1" dirty="0"/>
              <a:t> (общение и взаимодействие с педагогическим работником и другими детьми).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ln w="12700">
                  <a:solidFill>
                    <a:sysClr val="windowText" lastClr="000000"/>
                  </a:solidFill>
                  <a:prstDash val="solid"/>
                </a:ln>
              </a:rPr>
              <a:t>Познавательно-исследовательская</a:t>
            </a:r>
            <a:r>
              <a:rPr lang="ru-RU" sz="2000" b="1" dirty="0"/>
              <a:t> (исследование и познание природного и социального миров в процессе наблюдения и взаимодействия с ними), </a:t>
            </a:r>
            <a:r>
              <a:rPr lang="ru-RU" sz="20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</a:rPr>
              <a:t>а также </a:t>
            </a:r>
            <a:r>
              <a:rPr lang="ru-RU" sz="2000" b="1" i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6600"/>
                </a:solidFill>
              </a:rPr>
              <a:t>такими видами активности </a:t>
            </a:r>
            <a:r>
              <a:rPr lang="ru-RU" sz="2000" b="1" dirty="0"/>
              <a:t>ребенка, как</a:t>
            </a:r>
            <a:r>
              <a:rPr lang="ru-RU" sz="2000" b="1" dirty="0" smtClean="0"/>
              <a:t>:</a:t>
            </a:r>
            <a:endParaRPr lang="ru-RU" sz="20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09564"/>
              </p:ext>
            </p:extLst>
          </p:nvPr>
        </p:nvGraphicFramePr>
        <p:xfrm>
          <a:off x="82591" y="2872697"/>
          <a:ext cx="8978818" cy="37246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89409">
                  <a:extLst>
                    <a:ext uri="{9D8B030D-6E8A-4147-A177-3AD203B41FA5}">
                      <a16:colId xmlns="" xmlns:a16="http://schemas.microsoft.com/office/drawing/2014/main" val="844563814"/>
                    </a:ext>
                  </a:extLst>
                </a:gridCol>
                <a:gridCol w="4489409">
                  <a:extLst>
                    <a:ext uri="{9D8B030D-6E8A-4147-A177-3AD203B41FA5}">
                      <a16:colId xmlns="" xmlns:a16="http://schemas.microsoft.com/office/drawing/2014/main" val="1879789753"/>
                    </a:ext>
                  </a:extLst>
                </a:gridCol>
              </a:tblGrid>
              <a:tr h="343662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>
                          <a:ln w="1016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/>
                          <a:latin typeface="+mn-lt"/>
                        </a:rPr>
                        <a:t>восприятие художественной литературы и фольклора</a:t>
                      </a:r>
                      <a:r>
                        <a:rPr lang="ru-RU" sz="2000" b="1" dirty="0" smtClean="0">
                          <a:effectLst/>
                          <a:latin typeface="+mn-lt"/>
                        </a:rPr>
                        <a:t>,</a:t>
                      </a:r>
                    </a:p>
                    <a:p>
                      <a:pPr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>
                          <a:ln w="1016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самообслуживание и элементарный бытовой труд </a:t>
                      </a:r>
                      <a:r>
                        <a:rPr lang="ru-RU" sz="2000" b="1" dirty="0" smtClean="0">
                          <a:effectLst/>
                          <a:latin typeface="+mn-lt"/>
                        </a:rPr>
                        <a:t>(в помещении и на улице),</a:t>
                      </a:r>
                    </a:p>
                    <a:p>
                      <a:pPr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>
                          <a:ln w="1016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конструирование из разного материала</a:t>
                      </a:r>
                      <a:r>
                        <a:rPr lang="ru-RU" sz="2000" b="1" dirty="0" smtClean="0">
                          <a:effectLst/>
                          <a:latin typeface="+mn-lt"/>
                        </a:rPr>
                        <a:t>, включая конструкторы, модули, бумагу, природный и иной материал</a:t>
                      </a:r>
                    </a:p>
                    <a:p>
                      <a:endParaRPr lang="ru-RU" dirty="0">
                        <a:effectLst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>
                          <a:ln w="1016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/>
                          <a:latin typeface="+mn-lt"/>
                        </a:rPr>
                        <a:t>изобразительная</a:t>
                      </a:r>
                      <a:r>
                        <a:rPr lang="ru-RU" sz="2000" b="1" dirty="0" smtClean="0">
                          <a:effectLst/>
                          <a:latin typeface="+mn-lt"/>
                        </a:rPr>
                        <a:t> (рисование, лепка, аппликация),</a:t>
                      </a:r>
                    </a:p>
                    <a:p>
                      <a:pPr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>
                          <a:ln w="1016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музыкальная</a:t>
                      </a:r>
                      <a:r>
                        <a:rPr lang="ru-RU" sz="2000" b="1" dirty="0" smtClean="0">
                          <a:effectLst/>
                          <a:latin typeface="+mn-lt"/>
                        </a:rPr>
                        <a:t> (восприятие и понимание смысла музыкальных произведений, пение, музыкально-ритмические движения, игры на детских музыкальных инструментах),</a:t>
                      </a:r>
                    </a:p>
                    <a:p>
                      <a:pPr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>
                          <a:ln w="1016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двигательная</a:t>
                      </a:r>
                      <a:r>
                        <a:rPr lang="ru-RU" sz="2000" b="1" dirty="0" smtClean="0">
                          <a:effectLst/>
                          <a:latin typeface="+mn-lt"/>
                        </a:rPr>
                        <a:t> (овладение основными движениями) формы активности ребенка.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048412572"/>
                  </a:ext>
                </a:extLst>
              </a:tr>
            </a:tbl>
          </a:graphicData>
        </a:graphic>
      </p:graphicFrame>
      <p:sp>
        <p:nvSpPr>
          <p:cNvPr id="4" name="Выгнутая вправо стрелка 3"/>
          <p:cNvSpPr/>
          <p:nvPr/>
        </p:nvSpPr>
        <p:spPr>
          <a:xfrm rot="2068221">
            <a:off x="8748071" y="6259776"/>
            <a:ext cx="288821" cy="675158"/>
          </a:xfrm>
          <a:prstGeom prst="curvedLef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4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6069</TotalTime>
  <Words>1136</Words>
  <Application>Microsoft Office PowerPoint</Application>
  <PresentationFormat>Экран (4:3)</PresentationFormat>
  <Paragraphs>134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МБДОУ ДС № 40 «Кораблик» </vt:lpstr>
      <vt:lpstr>АОП ДО разработана в соответствии </vt:lpstr>
      <vt:lpstr>Презентация PowerPoint</vt:lpstr>
      <vt:lpstr>Презентация PowerPoint</vt:lpstr>
      <vt:lpstr>Особое внимание </vt:lpstr>
      <vt:lpstr>Особенности содержания </vt:lpstr>
      <vt:lpstr>АОП ДО </vt:lpstr>
      <vt:lpstr>Презентация PowerPoint</vt:lpstr>
      <vt:lpstr>Презентация PowerPoint</vt:lpstr>
      <vt:lpstr>Презентация PowerPoint</vt:lpstr>
      <vt:lpstr>Особенности взаимодействия педагогического коллектива с семьями дошкольников с ТНР</vt:lpstr>
      <vt:lpstr>Формы организации психолого-педагогической помощи семье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Черноиванова Наталья</dc:creator>
  <cp:lastModifiedBy>eroxi</cp:lastModifiedBy>
  <cp:revision>702</cp:revision>
  <dcterms:created xsi:type="dcterms:W3CDTF">2013-09-03T10:23:08Z</dcterms:created>
  <dcterms:modified xsi:type="dcterms:W3CDTF">2025-02-28T00:31:03Z</dcterms:modified>
</cp:coreProperties>
</file>