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57" r:id="rId3"/>
    <p:sldId id="260" r:id="rId4"/>
    <p:sldId id="277" r:id="rId5"/>
    <p:sldId id="280" r:id="rId6"/>
    <p:sldId id="262" r:id="rId7"/>
    <p:sldId id="261" r:id="rId8"/>
    <p:sldId id="265" r:id="rId9"/>
    <p:sldId id="264" r:id="rId10"/>
    <p:sldId id="274" r:id="rId11"/>
    <p:sldId id="275" r:id="rId12"/>
    <p:sldId id="276" r:id="rId13"/>
    <p:sldId id="278" r:id="rId14"/>
    <p:sldId id="281" r:id="rId15"/>
    <p:sldId id="282" r:id="rId16"/>
    <p:sldId id="268" r:id="rId17"/>
    <p:sldId id="269" r:id="rId18"/>
    <p:sldId id="283" r:id="rId19"/>
    <p:sldId id="284" r:id="rId20"/>
    <p:sldId id="271" r:id="rId21"/>
    <p:sldId id="272" r:id="rId22"/>
    <p:sldId id="273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4F7"/>
    <a:srgbClr val="FF33CC"/>
    <a:srgbClr val="66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</a:t>
          </a:r>
          <a:r>
            <a: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инвариантная </a:t>
          </a:r>
          <a:endParaRPr lang="ru-RU" sz="1800" dirty="0">
            <a:solidFill>
              <a:srgbClr val="C00000"/>
            </a:solidFill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формируемая участниками  образовательных отношений                </a:t>
          </a:r>
          <a:endParaRPr lang="ru-RU" sz="2000" dirty="0">
            <a:solidFill>
              <a:srgbClr val="C00000"/>
            </a:solidFill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4218A-5343-4C99-B81C-DD172993C80D}" type="pres">
      <dgm:prSet presAssocID="{3813348D-8369-46F9-A692-1586B98518B8}" presName="arrow" presStyleLbl="node1" presStyleIdx="0" presStyleCnt="2" custScaleX="144241" custRadScaleRad="142279" custRadScaleInc="1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5B0F-6C7A-4AFB-AE83-31D9C80B3F25}" type="pres">
      <dgm:prSet presAssocID="{08393821-E73D-45EE-8533-5BF7F40A73ED}" presName="arrow" presStyleLbl="node1" presStyleIdx="1" presStyleCnt="2" custScaleX="129607" custScaleY="100052" custRadScaleRad="97382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-638029" y="877"/>
          <a:ext cx="4160393" cy="2884334"/>
        </a:xfrm>
        <a:prstGeom prst="down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</a:t>
          </a:r>
          <a:r>
            <a:rPr lang="ru-RU" sz="24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инвариантная </a:t>
          </a:r>
          <a:endParaRPr lang="ru-RU" sz="1800" kern="1200" dirty="0">
            <a:solidFill>
              <a:srgbClr val="C00000"/>
            </a:solidFill>
          </a:endParaRPr>
        </a:p>
      </dsp:txBody>
      <dsp:txXfrm rot="5400000">
        <a:off x="1" y="402945"/>
        <a:ext cx="2379576" cy="2080197"/>
      </dsp:txXfrm>
    </dsp:sp>
    <dsp:sp modelId="{0C9F5B0F-6C7A-4AFB-AE83-31D9C80B3F25}">
      <dsp:nvSpPr>
        <dsp:cNvPr id="0" name=""/>
        <dsp:cNvSpPr/>
      </dsp:nvSpPr>
      <dsp:spPr>
        <a:xfrm rot="5400000">
          <a:off x="5099443" y="127"/>
          <a:ext cx="3738299" cy="2885834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формируемая участниками  образовательных отношений                </a:t>
          </a:r>
          <a:endParaRPr lang="ru-RU" sz="2000" kern="1200" dirty="0">
            <a:solidFill>
              <a:srgbClr val="C00000"/>
            </a:solidFill>
          </a:endParaRPr>
        </a:p>
      </dsp:txBody>
      <dsp:txXfrm rot="-5400000">
        <a:off x="6030697" y="508470"/>
        <a:ext cx="2380813" cy="1869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3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31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9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82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0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8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6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8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7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8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.ru/fgos/fgos-do/" TargetMode="External"/><Relationship Id="rId2" Type="http://schemas.openxmlformats.org/officeDocument/2006/relationships/hyperlink" Target="https://files.oprf.ru/storage/image_store/docs2022/programma15122022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.ru/fgos/fgos-do/https:/files.oprf.ru/storage/image_store/docs2022/programma15122022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98501" y="1475988"/>
            <a:ext cx="8118788" cy="209720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образовательного учреждения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 ДО в соответствии с ФОП ДОО)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12467" y="212797"/>
            <a:ext cx="84908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общеразвивающего вида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приоритетным осуществлением деятельности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физкультурно-оздоровительному развитию детей 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40 «Кораблик», г. Николаевска-на-Амуре, Хабаровского края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366884" y="6165850"/>
            <a:ext cx="2629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Николаевск-на-Амуре,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63A99A-477A-4F59-5D7E-314025F2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84" y="3825832"/>
            <a:ext cx="2402032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941" y="129017"/>
            <a:ext cx="818940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Экологический</a:t>
            </a:r>
            <a:r>
              <a:rPr lang="ru-RU" sz="2400" b="1" spc="-2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компонент - </a:t>
            </a:r>
            <a:r>
              <a:rPr lang="ru-RU" sz="1900" dirty="0">
                <a:latin typeface="Times New Roman"/>
                <a:ea typeface="Times New Roman"/>
              </a:rPr>
              <a:t>реализуется в рамках работы кружка по дополнительному образованию - «Дошколятам о природе»,</a:t>
            </a:r>
            <a:r>
              <a:rPr lang="ru-RU" sz="1900" spc="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применения инновационной технологии «Экологический </a:t>
            </a:r>
            <a:r>
              <a:rPr lang="ru-RU" sz="1900" dirty="0" err="1">
                <a:latin typeface="Times New Roman"/>
                <a:ea typeface="Times New Roman"/>
              </a:rPr>
              <a:t>посткроссинг</a:t>
            </a:r>
            <a:r>
              <a:rPr lang="ru-RU" sz="1900" dirty="0">
                <a:latin typeface="Times New Roman"/>
                <a:ea typeface="Times New Roman"/>
              </a:rPr>
              <a:t>», а также, на занятиях (НОД) по ознакомлению с окружающим миром, в совместной деятельности педагога с детьми, в свободной деятельности детей.</a:t>
            </a:r>
          </a:p>
          <a:p>
            <a:pPr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</a:rPr>
              <a:t> </a:t>
            </a:r>
          </a:p>
          <a:p>
            <a:pPr marL="69215" marR="170815" algn="just">
              <a:spcAft>
                <a:spcPts val="0"/>
              </a:spcAft>
            </a:pPr>
            <a:r>
              <a:rPr lang="ru-RU" sz="2400" b="1" dirty="0">
                <a:solidFill>
                  <a:srgbClr val="E36C0A"/>
                </a:solidFill>
                <a:latin typeface="Times New Roman"/>
                <a:ea typeface="Times New Roman"/>
              </a:rPr>
              <a:t>Региональный</a:t>
            </a:r>
            <a:r>
              <a:rPr lang="ru-RU" sz="2400" b="1" spc="-15" dirty="0">
                <a:solidFill>
                  <a:srgbClr val="E36C0A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E36C0A"/>
                </a:solidFill>
                <a:latin typeface="Times New Roman"/>
                <a:ea typeface="Times New Roman"/>
              </a:rPr>
              <a:t>компонент-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Реализуется в рамках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работы</a:t>
            </a:r>
            <a:r>
              <a:rPr lang="ru-RU" sz="1900" spc="-2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мини-музея</a:t>
            </a:r>
            <a:r>
              <a:rPr lang="ru-RU" sz="1900" spc="-1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- «Мой край»,</a:t>
            </a:r>
            <a:r>
              <a:rPr lang="ru-RU" sz="1900" spc="5" dirty="0">
                <a:latin typeface="Times New Roman"/>
                <a:ea typeface="Times New Roman"/>
              </a:rPr>
              <a:t> парциальных программ «Маленькие дальневосточники» Л.А. Кондратьевой, «Дошкольникам о Хабаровском крае» </a:t>
            </a:r>
            <a:r>
              <a:rPr lang="ru-RU" sz="1900" spc="5" dirty="0" err="1">
                <a:latin typeface="Times New Roman"/>
                <a:ea typeface="Times New Roman"/>
              </a:rPr>
              <a:t>Г.Н.Паневина,М.А.Орешкова</a:t>
            </a:r>
            <a:r>
              <a:rPr lang="ru-RU" sz="1900" spc="5" dirty="0">
                <a:latin typeface="Times New Roman"/>
                <a:ea typeface="Times New Roman"/>
              </a:rPr>
              <a:t> и методического пособия -«Хабаровский край в играх, легендах и сказках». </a:t>
            </a:r>
            <a:r>
              <a:rPr lang="ru-RU" sz="1900" dirty="0">
                <a:latin typeface="Times New Roman"/>
                <a:ea typeface="Times New Roman"/>
              </a:rPr>
              <a:t>А также,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на</a:t>
            </a:r>
            <a:r>
              <a:rPr lang="ru-RU" sz="1900" spc="-1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занятиях</a:t>
            </a:r>
            <a:r>
              <a:rPr lang="ru-RU" sz="1900" spc="-4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(НОД)</a:t>
            </a:r>
            <a:r>
              <a:rPr lang="ru-RU" sz="1900" spc="-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по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ознакомлению с</a:t>
            </a:r>
            <a:r>
              <a:rPr lang="ru-RU" sz="1900" spc="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окружающим миром,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в</a:t>
            </a:r>
            <a:r>
              <a:rPr lang="ru-RU" sz="1900" spc="-2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совместной деятельности педагога</a:t>
            </a:r>
            <a:r>
              <a:rPr lang="ru-RU" sz="1900" spc="-34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с детьми, в свободной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деятельности</a:t>
            </a:r>
            <a:r>
              <a:rPr lang="ru-RU" sz="1900" spc="-1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детей.</a:t>
            </a:r>
          </a:p>
          <a:p>
            <a:pPr marL="69215" marR="170815" algn="just">
              <a:spcAft>
                <a:spcPts val="0"/>
              </a:spcAft>
            </a:pPr>
            <a:endParaRPr lang="ru-RU" sz="1900" dirty="0">
              <a:latin typeface="Times New Roman"/>
              <a:ea typeface="Times New Roman"/>
            </a:endParaRPr>
          </a:p>
          <a:p>
            <a:pPr marL="69215" lvl="0" algn="just"/>
            <a:r>
              <a:rPr lang="ru-RU" sz="1900" b="1" dirty="0">
                <a:solidFill>
                  <a:srgbClr val="7030A0"/>
                </a:solidFill>
                <a:latin typeface="Times New Roman"/>
                <a:ea typeface="Times New Roman"/>
              </a:rPr>
              <a:t>Познавательный компонент -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реализуется в рамках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работы кружка по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дополнительному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образованию - «</a:t>
            </a:r>
            <a:r>
              <a:rPr lang="ru-RU" sz="1900" dirty="0" err="1">
                <a:solidFill>
                  <a:prstClr val="black"/>
                </a:solidFill>
                <a:latin typeface="Times New Roman"/>
                <a:ea typeface="Times New Roman"/>
              </a:rPr>
              <a:t>Роботоша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»,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в рамках инновационной площадки по формированию информационного пространства ДОО с  применением цифровых и дистанционных образовательных технологий компании «Новый Диск» платформы «</a:t>
            </a:r>
            <a:r>
              <a:rPr lang="ru-RU" sz="1900" spc="5" dirty="0" err="1">
                <a:solidFill>
                  <a:prstClr val="black"/>
                </a:solidFill>
                <a:latin typeface="Times New Roman"/>
                <a:ea typeface="Times New Roman"/>
              </a:rPr>
              <a:t>Робоборик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»- «Развиваемся вместе".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а</a:t>
            </a:r>
            <a:r>
              <a:rPr lang="ru-RU" sz="1900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так</a:t>
            </a:r>
            <a:r>
              <a:rPr lang="ru-RU" sz="1900" spc="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же 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на</a:t>
            </a:r>
            <a:r>
              <a:rPr lang="ru-RU" sz="1900" spc="-2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занятиях</a:t>
            </a:r>
            <a:r>
              <a:rPr lang="ru-RU" sz="1900" spc="-5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(НОД)</a:t>
            </a:r>
            <a:r>
              <a:rPr lang="ru-RU" sz="1900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по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ознакомлению с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окружающим миром,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1900" spc="-2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совместной деятельности педагога</a:t>
            </a:r>
            <a:r>
              <a:rPr lang="ru-RU" sz="1900" spc="-34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с детьми, в свободной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</a:t>
            </a:r>
            <a:r>
              <a:rPr lang="ru-RU" sz="1900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детей.</a:t>
            </a:r>
          </a:p>
          <a:p>
            <a:pPr marL="69215" marR="170815"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38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08" y="570928"/>
            <a:ext cx="80487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</a:rPr>
              <a:t>Художественно-эстетический</a:t>
            </a:r>
            <a:r>
              <a:rPr lang="ru-RU" sz="2000" b="1" spc="-40" dirty="0">
                <a:solidFill>
                  <a:srgbClr val="FF3399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</a:rPr>
              <a:t>компонент - </a:t>
            </a:r>
            <a:r>
              <a:rPr lang="ru-RU" sz="2000" dirty="0">
                <a:latin typeface="Times New Roman"/>
                <a:ea typeface="Times New Roman"/>
              </a:rPr>
              <a:t>реализуется в рамках работы кружков по дополнительному образованию - «Маскарад», «Амурский бриз», «Оригами», «Волшебный </a:t>
            </a:r>
            <a:r>
              <a:rPr lang="ru-RU" sz="2000" dirty="0" err="1">
                <a:latin typeface="Times New Roman"/>
                <a:ea typeface="Times New Roman"/>
              </a:rPr>
              <a:t>квиллинг</a:t>
            </a:r>
            <a:r>
              <a:rPr lang="ru-RU" sz="2000" dirty="0">
                <a:latin typeface="Times New Roman"/>
                <a:ea typeface="Times New Roman"/>
              </a:rPr>
              <a:t>». А также, на занятиях по продуктивной деятельности, в совместной деятельности педагога с детьми, в свободной деятельности детей.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69215" algn="just"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Times New Roman"/>
                <a:ea typeface="Times New Roman"/>
              </a:rPr>
              <a:t>Физкультурно-оздоровительный </a:t>
            </a:r>
            <a:r>
              <a:rPr lang="ru-RU" sz="2000" b="1" spc="-25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/>
                <a:ea typeface="Times New Roman"/>
              </a:rPr>
              <a:t>компонент- </a:t>
            </a:r>
            <a:r>
              <a:rPr lang="ru-RU" sz="2000" dirty="0">
                <a:latin typeface="Times New Roman"/>
                <a:ea typeface="Times New Roman"/>
              </a:rPr>
              <a:t>Работа по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компоненту реализуется в рамках</a:t>
            </a:r>
            <a:r>
              <a:rPr lang="ru-RU" sz="2000" spc="-33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работы кружков по</a:t>
            </a:r>
            <a:r>
              <a:rPr lang="ru-RU" sz="2000" spc="-33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дополнительному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образованию: «Степ-Аэробика»</a:t>
            </a:r>
            <a:r>
              <a:rPr lang="ru-RU" sz="2000" spc="-2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и «Волшебная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лыжня», «Мир шахматных полей», а так же, реализацию парциальных </a:t>
            </a:r>
            <a:r>
              <a:rPr lang="ru-RU" sz="2000" dirty="0" err="1">
                <a:latin typeface="Times New Roman"/>
                <a:ea typeface="Times New Roman"/>
              </a:rPr>
              <a:t>программ:«Бадминтон</a:t>
            </a:r>
            <a:r>
              <a:rPr lang="ru-RU" sz="2000" dirty="0">
                <a:latin typeface="Times New Roman"/>
                <a:ea typeface="Times New Roman"/>
              </a:rPr>
              <a:t> для дошкольников» (Тимофеева Л.Л.), «Формирование привычки самообслуживания уход за зубами у детей 4-6 лет»(Антонова А.А.,</a:t>
            </a:r>
            <a:r>
              <a:rPr lang="ru-RU" sz="2000" dirty="0" err="1">
                <a:latin typeface="Times New Roman"/>
                <a:ea typeface="Times New Roman"/>
              </a:rPr>
              <a:t>Галёса</a:t>
            </a:r>
            <a:r>
              <a:rPr lang="ru-RU" sz="2000" dirty="0">
                <a:latin typeface="Times New Roman"/>
                <a:ea typeface="Times New Roman"/>
              </a:rPr>
              <a:t> С.А.,</a:t>
            </a:r>
            <a:r>
              <a:rPr lang="ru-RU" sz="2000" dirty="0" err="1">
                <a:latin typeface="Times New Roman"/>
                <a:ea typeface="Times New Roman"/>
              </a:rPr>
              <a:t>Лучшева</a:t>
            </a:r>
            <a:r>
              <a:rPr lang="ru-RU" sz="2000" dirty="0">
                <a:latin typeface="Times New Roman"/>
                <a:ea typeface="Times New Roman"/>
              </a:rPr>
              <a:t> Л.Ф.), Программа «Феникс». Шахматы для дошкольников / Кузин А. В., Коновалов Н. В., </a:t>
            </a:r>
            <a:r>
              <a:rPr lang="ru-RU" sz="2000" dirty="0" err="1">
                <a:latin typeface="Times New Roman"/>
                <a:ea typeface="Times New Roman"/>
              </a:rPr>
              <a:t>Скаржинский</a:t>
            </a:r>
            <a:r>
              <a:rPr lang="ru-RU" sz="2000" dirty="0">
                <a:latin typeface="Times New Roman"/>
                <a:ea typeface="Times New Roman"/>
              </a:rPr>
              <a:t> Н. С. «Программа обучения детей плаванию в детском саду» (Воронова Е.К.), «</a:t>
            </a:r>
            <a:r>
              <a:rPr lang="ru-RU" sz="2000" dirty="0" err="1">
                <a:latin typeface="Times New Roman"/>
                <a:ea typeface="Times New Roman"/>
              </a:rPr>
              <a:t>Са</a:t>
            </a:r>
            <a:r>
              <a:rPr lang="ru-RU" sz="2000" dirty="0">
                <a:latin typeface="Times New Roman"/>
                <a:ea typeface="Times New Roman"/>
              </a:rPr>
              <a:t>-Фи-</a:t>
            </a:r>
            <a:r>
              <a:rPr lang="ru-RU" sz="2000" dirty="0" err="1">
                <a:latin typeface="Times New Roman"/>
                <a:ea typeface="Times New Roman"/>
              </a:rPr>
              <a:t>Дансе</a:t>
            </a:r>
            <a:r>
              <a:rPr lang="ru-RU" sz="2000" dirty="0">
                <a:latin typeface="Times New Roman"/>
                <a:ea typeface="Times New Roman"/>
              </a:rPr>
              <a:t>» (</a:t>
            </a:r>
            <a:r>
              <a:rPr lang="ru-RU" sz="2000" dirty="0" err="1">
                <a:latin typeface="Times New Roman"/>
                <a:ea typeface="Times New Roman"/>
              </a:rPr>
              <a:t>Фирилева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Ж.Е.,Сайкина</a:t>
            </a:r>
            <a:r>
              <a:rPr lang="ru-RU" sz="2000" dirty="0">
                <a:latin typeface="Times New Roman"/>
                <a:ea typeface="Times New Roman"/>
              </a:rPr>
              <a:t> Е. Г.) «Лыжи в детском саду. </a:t>
            </a:r>
            <a:r>
              <a:rPr lang="ru-RU" sz="2000" dirty="0" err="1">
                <a:latin typeface="Times New Roman"/>
                <a:ea typeface="Times New Roman"/>
              </a:rPr>
              <a:t>Голощекина</a:t>
            </a:r>
            <a:r>
              <a:rPr lang="ru-RU" sz="2000" dirty="0">
                <a:latin typeface="Times New Roman"/>
                <a:ea typeface="Times New Roman"/>
              </a:rPr>
              <a:t> М.П.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27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093" y="342237"/>
            <a:ext cx="7700107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9380" algn="just">
              <a:spcBef>
                <a:spcPts val="44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Патриотический компонент - </a:t>
            </a:r>
            <a:r>
              <a:rPr lang="ru-RU" sz="2000" dirty="0">
                <a:latin typeface="Times New Roman"/>
                <a:ea typeface="Times New Roman"/>
              </a:rPr>
              <a:t>реализуется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 рамках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специализированной</a:t>
            </a:r>
            <a:r>
              <a:rPr lang="ru-RU" sz="2000" spc="-4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группы</a:t>
            </a:r>
            <a:r>
              <a:rPr lang="ru-RU" sz="2000" spc="-5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«Кадеты», с использованием методического обеспечения:</a:t>
            </a:r>
            <a:r>
              <a:rPr lang="ru-RU" sz="2000" spc="5" dirty="0">
                <a:latin typeface="Times New Roman"/>
                <a:ea typeface="Times New Roman"/>
              </a:rPr>
              <a:t> «Мы живем в России. Гражданско-патриотическое воспитание дошкольников» (Осипова Л.Е) , «Юный кадет» (творческая группа педагогов </a:t>
            </a:r>
            <a:r>
              <a:rPr lang="ru-RU" sz="2000" spc="5" dirty="0" smtClean="0">
                <a:latin typeface="Times New Roman"/>
                <a:ea typeface="Times New Roman"/>
              </a:rPr>
              <a:t>МБДОУ </a:t>
            </a:r>
            <a:r>
              <a:rPr lang="ru-RU" sz="2000" spc="5" dirty="0">
                <a:latin typeface="Times New Roman"/>
                <a:ea typeface="Times New Roman"/>
              </a:rPr>
              <a:t>ДС № 40)  и «Формирование патриотических чувств дошкольников в условиях юнармейского движения «Маленький юнармеец» (Т.Ф. Шульженко, И.Н. Астахова, Н.Н. </a:t>
            </a:r>
            <a:r>
              <a:rPr lang="ru-RU" sz="2000" spc="5" dirty="0" err="1">
                <a:latin typeface="Times New Roman"/>
                <a:ea typeface="Times New Roman"/>
              </a:rPr>
              <a:t>Карпович</a:t>
            </a:r>
            <a:r>
              <a:rPr lang="ru-RU" sz="2000" spc="5" dirty="0" smtClean="0">
                <a:latin typeface="Times New Roman"/>
                <a:ea typeface="Times New Roman"/>
              </a:rPr>
              <a:t>) </a:t>
            </a:r>
            <a:r>
              <a:rPr lang="ru-RU" sz="2000" dirty="0" smtClean="0">
                <a:latin typeface="Times New Roman"/>
                <a:ea typeface="Times New Roman"/>
              </a:rPr>
              <a:t>на</a:t>
            </a:r>
            <a:r>
              <a:rPr lang="ru-RU" sz="2000" spc="5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занятиях</a:t>
            </a:r>
            <a:r>
              <a:rPr lang="ru-RU" sz="2000" spc="5" dirty="0">
                <a:latin typeface="Times New Roman"/>
                <a:ea typeface="Times New Roman"/>
              </a:rPr>
              <a:t>  </a:t>
            </a:r>
            <a:r>
              <a:rPr lang="ru-RU" sz="2000" dirty="0">
                <a:latin typeface="Times New Roman"/>
                <a:ea typeface="Times New Roman"/>
              </a:rPr>
              <a:t>по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ознакомлению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окружающим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миром,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совместной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деятельности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педагога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детьми,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свободной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деятельности детей, а так же, в рамках </a:t>
            </a:r>
            <a:r>
              <a:rPr lang="ru-RU" sz="2000" dirty="0" smtClean="0">
                <a:latin typeface="Times New Roman"/>
                <a:ea typeface="Times New Roman"/>
              </a:rPr>
              <a:t>образовательно-воспитательной деятельности, организуемой  в музейной комнате </a:t>
            </a:r>
            <a:r>
              <a:rPr lang="ru-RU" sz="2000" dirty="0">
                <a:latin typeface="Times New Roman"/>
                <a:ea typeface="Times New Roman"/>
              </a:rPr>
              <a:t>«Патриот».</a:t>
            </a:r>
          </a:p>
          <a:p>
            <a:pPr marR="119380" algn="just">
              <a:spcBef>
                <a:spcPts val="445"/>
              </a:spcBef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R="119380" algn="just">
              <a:spcBef>
                <a:spcPts val="44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latin typeface="Times New Roman"/>
                <a:ea typeface="Times New Roman"/>
              </a:rPr>
              <a:t>Экономический компонент - </a:t>
            </a:r>
            <a:r>
              <a:rPr lang="ru-RU" sz="2000" dirty="0">
                <a:latin typeface="Times New Roman"/>
                <a:ea typeface="Times New Roman"/>
              </a:rPr>
              <a:t>реализуется в рамках работы кружка по дополнительному образованию «Азбука финансовой грамотности», а также, на занятиях  по познавательному развитию, в совместной деятельности педагога с детьми, в свободной деятельности детей.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133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3268BA-E5A5-BEBB-762F-AE71178252B8}"/>
              </a:ext>
            </a:extLst>
          </p:cNvPr>
          <p:cNvSpPr txBox="1"/>
          <p:nvPr/>
        </p:nvSpPr>
        <p:spPr>
          <a:xfrm>
            <a:off x="905069" y="674400"/>
            <a:ext cx="79590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Социально-демографические особенности: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ДС № 40 происходит зачисление детей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2-х месяцев до 8 лет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Уставом в организации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1 группа – младенческого возраста,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раннего возраста,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дошкольного возраста.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МБДОУ ДС № 40 воспитывается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на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2025)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группы общеразвивающей направленности и скомплектованы по одновозрастному принципу.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4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5C3A55-411E-53EE-6812-ABC0243CBA98}"/>
              </a:ext>
            </a:extLst>
          </p:cNvPr>
          <p:cNvSpPr txBox="1"/>
          <p:nvPr/>
        </p:nvSpPr>
        <p:spPr>
          <a:xfrm>
            <a:off x="1455574" y="348623"/>
            <a:ext cx="7268547" cy="461665"/>
          </a:xfrm>
          <a:prstGeom prst="rect">
            <a:avLst/>
          </a:prstGeom>
          <a:solidFill>
            <a:srgbClr val="63A4F7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направление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ДОУ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D2DB099C-D9C2-C191-14B2-935E862FE4E0}"/>
              </a:ext>
            </a:extLst>
          </p:cNvPr>
          <p:cNvSpPr/>
          <p:nvPr/>
        </p:nvSpPr>
        <p:spPr>
          <a:xfrm>
            <a:off x="4192894" y="1011456"/>
            <a:ext cx="447869" cy="7095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4259B3-8AC7-2F29-89E4-B09977D0B0FF}"/>
              </a:ext>
            </a:extLst>
          </p:cNvPr>
          <p:cNvSpPr txBox="1"/>
          <p:nvPr/>
        </p:nvSpPr>
        <p:spPr>
          <a:xfrm>
            <a:off x="1014984" y="1720968"/>
            <a:ext cx="770913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«Туристско-краеведческая деятельность в ДОУ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развития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туризма малой Родины»</a:t>
            </a:r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28" y="3401568"/>
            <a:ext cx="5705580" cy="31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06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6A9A3F-18F1-1192-8B30-095BCC8A7769}"/>
              </a:ext>
            </a:extLst>
          </p:cNvPr>
          <p:cNvSpPr txBox="1"/>
          <p:nvPr/>
        </p:nvSpPr>
        <p:spPr>
          <a:xfrm>
            <a:off x="1698171" y="238130"/>
            <a:ext cx="676469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дополнительному образованию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829CF9-181A-937A-C617-FC89BACAAD97}"/>
              </a:ext>
            </a:extLst>
          </p:cNvPr>
          <p:cNvSpPr txBox="1"/>
          <p:nvPr/>
        </p:nvSpPr>
        <p:spPr>
          <a:xfrm>
            <a:off x="515514" y="3429000"/>
            <a:ext cx="1842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«Дошколятам о природе»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D2A039-E711-3EE9-BAF9-556213DD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3" y="1300114"/>
            <a:ext cx="2712955" cy="2042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6D9FDF-8A70-5710-3F6B-C7F757A1CCD8}"/>
              </a:ext>
            </a:extLst>
          </p:cNvPr>
          <p:cNvSpPr txBox="1"/>
          <p:nvPr/>
        </p:nvSpPr>
        <p:spPr>
          <a:xfrm>
            <a:off x="3339222" y="350866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финансов»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F054118-57BB-D0E3-9AA0-E9702FA8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33" y="1313896"/>
            <a:ext cx="2434822" cy="20423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F060B65-673E-7B76-A4CC-EB7EE967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30" y="4193454"/>
            <a:ext cx="2682472" cy="2126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1373C1-8622-99A0-2F0A-C249FFCDD9F7}"/>
              </a:ext>
            </a:extLst>
          </p:cNvPr>
          <p:cNvSpPr txBox="1"/>
          <p:nvPr/>
        </p:nvSpPr>
        <p:spPr>
          <a:xfrm>
            <a:off x="1215310" y="630865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«Маскарад»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009E1C-705F-F69D-4D19-05C9926A6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221" y="1254720"/>
            <a:ext cx="2658086" cy="20423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B9ADD5-0389-53AE-95A0-379172CAC740}"/>
              </a:ext>
            </a:extLst>
          </p:cNvPr>
          <p:cNvSpPr txBox="1"/>
          <p:nvPr/>
        </p:nvSpPr>
        <p:spPr>
          <a:xfrm>
            <a:off x="6249182" y="3356233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квиллинг»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8BCADC7-EF2F-0333-9397-9F9AC8685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086" y="4193453"/>
            <a:ext cx="2354815" cy="1941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4328EF-645D-BC5F-3318-B2B88B0187F7}"/>
              </a:ext>
            </a:extLst>
          </p:cNvPr>
          <p:cNvSpPr txBox="1"/>
          <p:nvPr/>
        </p:nvSpPr>
        <p:spPr>
          <a:xfrm>
            <a:off x="3883901" y="6308026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Роботоша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D829CF9-181A-937A-C617-FC89BACAAD97}"/>
              </a:ext>
            </a:extLst>
          </p:cNvPr>
          <p:cNvSpPr txBox="1"/>
          <p:nvPr/>
        </p:nvSpPr>
        <p:spPr>
          <a:xfrm>
            <a:off x="6692386" y="6123360"/>
            <a:ext cx="1842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Событийник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r="14916"/>
          <a:stretch/>
        </p:blipFill>
        <p:spPr bwMode="auto">
          <a:xfrm>
            <a:off x="6473952" y="4193453"/>
            <a:ext cx="2061231" cy="175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3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99617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73226" y="2698507"/>
            <a:ext cx="8537509" cy="385158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мастер-классы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через родительский комитет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среды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родителей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445B55-AEE5-679A-D80A-DCACD3F736F9}"/>
              </a:ext>
            </a:extLst>
          </p:cNvPr>
          <p:cNvSpPr txBox="1"/>
          <p:nvPr/>
        </p:nvSpPr>
        <p:spPr>
          <a:xfrm>
            <a:off x="852413" y="81601"/>
            <a:ext cx="766845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</a:t>
            </a:r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    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(в соответствии с ФОП ДО п. 26)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AA6339-1A94-254E-5BBD-B983605AE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50" y="1123830"/>
            <a:ext cx="2465899" cy="15746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1CCF89-2DF8-5BFE-0039-FE907FEAC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218" y="1132253"/>
            <a:ext cx="2695180" cy="15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529F1E-DDF6-7A98-2D98-B3A47BA7EEC2}"/>
              </a:ext>
            </a:extLst>
          </p:cNvPr>
          <p:cNvSpPr txBox="1"/>
          <p:nvPr/>
        </p:nvSpPr>
        <p:spPr>
          <a:xfrm>
            <a:off x="1660849" y="247461"/>
            <a:ext cx="61208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 задачи, содержание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ФОП  ДО п.27-28)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1643FF3-63F1-4C62-2B3B-7AF7EFF02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6" t="17956" r="15526" b="20608"/>
          <a:stretch/>
        </p:blipFill>
        <p:spPr bwMode="auto">
          <a:xfrm>
            <a:off x="1373738" y="1795170"/>
            <a:ext cx="6669250" cy="4586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24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3E1EE22-3531-6671-A1B3-1DAD041C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7" y="130628"/>
            <a:ext cx="3415968" cy="2827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89565C-0C12-98E0-EEAA-759CBB268DA7}"/>
              </a:ext>
            </a:extLst>
          </p:cNvPr>
          <p:cNvSpPr txBox="1"/>
          <p:nvPr/>
        </p:nvSpPr>
        <p:spPr>
          <a:xfrm>
            <a:off x="4404049" y="960296"/>
            <a:ext cx="449387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пункт в 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индивидуализированный и системный   подход к коррекции речевых нарушений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DF79D47-1A8A-D47F-4CC9-BD49DDAC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67" y="3236582"/>
            <a:ext cx="3028972" cy="2735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DF4058-A8CF-51B2-2B6E-DBBB88465B85}"/>
              </a:ext>
            </a:extLst>
          </p:cNvPr>
          <p:cNvSpPr txBox="1"/>
          <p:nvPr/>
        </p:nvSpPr>
        <p:spPr>
          <a:xfrm>
            <a:off x="4068147" y="3355159"/>
            <a:ext cx="496388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консилиум (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детей с особыми образовательными потребностями,  с ограниченными возможностями здоровья и детей с нарушениями речи, обусловленными недостатками в их физическом, психическом и речевом развитии </a:t>
            </a:r>
          </a:p>
        </p:txBody>
      </p:sp>
    </p:spTree>
    <p:extLst>
      <p:ext uri="{BB962C8B-B14F-4D97-AF65-F5344CB8AC3E}">
        <p14:creationId xmlns:p14="http://schemas.microsoft.com/office/powerpoint/2010/main" val="203409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832" y="1570899"/>
            <a:ext cx="8353425" cy="51167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files.oprf.ru/storage/image_store/docs2022/programma15122022.pdf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https://fgos.ru/fgos/fgos-do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нормативными документами и локальными нормативными актами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394" y="110621"/>
            <a:ext cx="8424863" cy="14465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2172" y="299596"/>
            <a:ext cx="713056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ФОП ДО,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219808"/>
            <a:ext cx="8431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цель воспитания  в ДОУ</a:t>
            </a:r>
            <a:r>
              <a:rPr lang="ru-RU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046988"/>
            <a:ext cx="862525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1200" kern="50" dirty="0">
              <a:solidFill>
                <a:srgbClr val="00B050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64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воспитания</a:t>
            </a:r>
            <a:endParaRPr lang="ru-RU" sz="2400" kern="50" dirty="0">
              <a:solidFill>
                <a:srgbClr val="00B050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      </a:t>
            </a:r>
            <a:r>
              <a:rPr lang="ru-RU" sz="2000" b="1" kern="5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Патриотическое</a:t>
            </a: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направление 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и оздоровительное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Эстетическое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</a:rPr>
              <a:t> </a:t>
            </a:r>
            <a:endParaRPr lang="ru-RU" sz="20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социализации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429000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9511" y="721095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25.11.2022 N 1028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85" y="305068"/>
            <a:ext cx="769775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</a:p>
          <a:p>
            <a:pPr indent="540385" algn="just">
              <a:tabLst>
                <a:tab pos="90170" algn="l"/>
              </a:tabLst>
            </a:pP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ФГОС ДО (п.1.6. ФГОС ДО), уточнены и расширены в ФОП ДО.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https://fgos.ru/fgos/fgos-do/https://files.oprf.ru/storage/image_store/docs2022/programma15122022.pdf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(соответствует п. 1.6. ФГОС ДО, п. 1.1.1 ФОП ДО)</a:t>
            </a:r>
          </a:p>
          <a:p>
            <a:pPr indent="540385" algn="just">
              <a:tabLst>
                <a:tab pos="90170" algn="l"/>
              </a:tabLs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endParaRPr lang="ru-RU" sz="11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0A97F8-2A5C-844B-605E-8007286A70C8}"/>
              </a:ext>
            </a:extLst>
          </p:cNvPr>
          <p:cNvSpPr txBox="1"/>
          <p:nvPr/>
        </p:nvSpPr>
        <p:spPr>
          <a:xfrm>
            <a:off x="1343608" y="580188"/>
            <a:ext cx="74738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деятельности МБДОУ ДС № 40 является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(ЧФУ)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физкультурно-оздоровительное развитие детей,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которым, решаются следующие задачи: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Содействие сохранению здоровья каждого дошкольника путём инновационных здоровьесберегающих технологий;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  Повышение профессиональной компетенции педагогов по организации и проведению физкультурно-оздоровительной работы с дошкольниками.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  Активизация взаимодействия с родителями (законными представителями) по сохранению и укреплению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77392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71EB79-2C39-57C4-6364-8AE6E6B36B5F}"/>
              </a:ext>
            </a:extLst>
          </p:cNvPr>
          <p:cNvSpPr txBox="1"/>
          <p:nvPr/>
        </p:nvSpPr>
        <p:spPr>
          <a:xfrm>
            <a:off x="1380930" y="97599"/>
            <a:ext cx="68486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физкультурно-оздоровительного направления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в ДОУ проводится работа по дополнительному образованию детей: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«Степ – Аэробика»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лыжня»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шахматных полей»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«Маленькая ракетка»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AF361B-C1FD-B22E-1768-95D8B8E7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30" y="4207029"/>
            <a:ext cx="2435291" cy="19034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3756839-881C-961C-7955-B76ACDE2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10" y="1934004"/>
            <a:ext cx="2285262" cy="1988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A49719-0BA1-D76B-BD71-410C23966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8" y="1876043"/>
            <a:ext cx="2435291" cy="2104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F60A3AB-B0C2-0D03-3418-DB545BA05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252" y="4207029"/>
            <a:ext cx="2486981" cy="22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40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17769" y="764706"/>
            <a:ext cx="8715375" cy="5200327"/>
          </a:xfrm>
        </p:spPr>
        <p:txBody>
          <a:bodyPr anchor="ctr"/>
          <a:lstStyle/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959" y="1311041"/>
            <a:ext cx="2571750" cy="7858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489221" y="1472570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530" y="2340084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214171" y="2327147"/>
            <a:ext cx="28575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4098" y="1793639"/>
            <a:ext cx="3143250" cy="7858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56503" y="2745964"/>
            <a:ext cx="2857500" cy="33473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8683" y="2274962"/>
            <a:ext cx="2500312" cy="7858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18682" y="3164357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418682" y="3164357"/>
            <a:ext cx="269042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2" y="5157790"/>
            <a:ext cx="734941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психическое развитие детей в различных видах деятельности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3126114"/>
              </p:ext>
            </p:extLst>
          </p:nvPr>
        </p:nvGraphicFramePr>
        <p:xfrm>
          <a:off x="550506" y="1757768"/>
          <a:ext cx="8378890" cy="288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69354" y="2638940"/>
            <a:ext cx="2144305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229" y="452570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1449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образовательную деятельность, осуществляемую в процессе организации различных видов детской деятельности;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образовательную деятельность, осуществляемую в ходе режимных процессов;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самостоятельную деятельность детей;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взаимодействие с семьями детей по реализации образовательной программы ДО (п.24.1. ФОП ДО).</a:t>
            </a: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559416" y="693088"/>
            <a:ext cx="6679516" cy="585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деятельности ДОУ:</a:t>
            </a: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00B050"/>
                </a:solidFill>
                <a:latin typeface="Times New Roman"/>
                <a:ea typeface="Times New Roman"/>
              </a:rPr>
              <a:t>экологический</a:t>
            </a:r>
            <a:r>
              <a:rPr lang="ru-RU" sz="3200" b="1" spc="5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E36C0A"/>
                </a:solidFill>
                <a:latin typeface="Times New Roman"/>
                <a:ea typeface="Times New Roman"/>
              </a:rPr>
              <a:t>региональный</a:t>
            </a:r>
            <a:r>
              <a:rPr lang="ru-RU" sz="3200" b="1" spc="5" dirty="0">
                <a:solidFill>
                  <a:srgbClr val="E36C0A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1F497D"/>
                </a:solidFill>
                <a:latin typeface="Times New Roman"/>
                <a:ea typeface="Times New Roman"/>
              </a:rPr>
              <a:t>познавательный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FF66CC"/>
                </a:solidFill>
                <a:latin typeface="Times New Roman"/>
                <a:ea typeface="Times New Roman"/>
              </a:rPr>
              <a:t>художественно-</a:t>
            </a:r>
            <a:r>
              <a:rPr lang="ru-RU" sz="3200" b="1" spc="5" dirty="0">
                <a:solidFill>
                  <a:srgbClr val="FF66CC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FF66CC"/>
                </a:solidFill>
                <a:latin typeface="Times New Roman"/>
                <a:ea typeface="Times New Roman"/>
              </a:rPr>
              <a:t>эстетический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8DB3E2"/>
                </a:solidFill>
                <a:latin typeface="Times New Roman"/>
                <a:ea typeface="Times New Roman"/>
              </a:rPr>
              <a:t>физкультурно-оздоровительный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патриотический</a:t>
            </a:r>
            <a:r>
              <a:rPr lang="ru-RU" sz="3200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FFC000"/>
                </a:solidFill>
                <a:latin typeface="Times New Roman"/>
                <a:ea typeface="Times New Roman"/>
              </a:rPr>
              <a:t>экономический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1330</Words>
  <Application>Microsoft Office PowerPoint</Application>
  <PresentationFormat>Экран (4:3)</PresentationFormat>
  <Paragraphs>174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Краткая презентация  образовательной программы дошкольного образовательного учреждения  (ОП ДО в соответствии с ФОП ДОО)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МБДОУ ДС № 40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eroxi</cp:lastModifiedBy>
  <cp:revision>29</cp:revision>
  <dcterms:created xsi:type="dcterms:W3CDTF">2023-08-02T09:43:03Z</dcterms:created>
  <dcterms:modified xsi:type="dcterms:W3CDTF">2025-10-15T02:06:47Z</dcterms:modified>
</cp:coreProperties>
</file>