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90" y="4149080"/>
            <a:ext cx="3608387" cy="239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7200800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КРАТКАЯ ПРЕЗЕНТАЦИЯ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021376"/>
            <a:ext cx="77768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260" marR="145415" indent="454025" algn="ctr">
              <a:spcBef>
                <a:spcPts val="5"/>
              </a:spcBef>
            </a:pPr>
            <a:r>
              <a:rPr lang="ru-RU" sz="24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АДАПТИРОВАННОЙ ОБРАЗОВАТЕЛЬНОЙ ПРОГРАММЫ</a:t>
            </a:r>
            <a:endParaRPr lang="ru-RU" sz="2400" kern="1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5260" marR="145415" indent="454025" algn="ctr">
              <a:spcBef>
                <a:spcPts val="5"/>
              </a:spcBef>
            </a:pPr>
            <a:r>
              <a:rPr lang="ru-RU" sz="24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ДОШКОЛЬНОГО ОБРАЗОВАНИЯ</a:t>
            </a:r>
            <a:endParaRPr lang="ru-RU" sz="2400" kern="1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5260" marR="145415" indent="454025" algn="ctr">
              <a:spcBef>
                <a:spcPts val="5"/>
              </a:spcBef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  <a:ea typeface="Times New Roman"/>
              </a:rPr>
              <a:t>МБДОУ ДС № 40 «Кораблик</a:t>
            </a:r>
            <a:r>
              <a:rPr lang="ru-RU" sz="2400" b="1" kern="0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sz="2400" b="1" kern="0" dirty="0">
              <a:solidFill>
                <a:srgbClr val="FF8021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175260" marR="145415" indent="454025" algn="ctr">
              <a:spcBef>
                <a:spcPts val="5"/>
              </a:spcBef>
            </a:pPr>
            <a:r>
              <a:rPr lang="ru-RU" sz="2400" b="1" kern="0" dirty="0">
                <a:solidFill>
                  <a:srgbClr val="FF8021">
                    <a:lumMod val="75000"/>
                  </a:srgbClr>
                </a:solidFill>
                <a:latin typeface="Times New Roman"/>
                <a:ea typeface="Times New Roman"/>
              </a:rPr>
              <a:t>для обучающихся с </a:t>
            </a:r>
            <a:r>
              <a:rPr lang="ru-RU" sz="2400" b="1" kern="0" dirty="0" smtClean="0">
                <a:solidFill>
                  <a:srgbClr val="FF8021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sz="2400" b="1" kern="0" dirty="0">
                <a:solidFill>
                  <a:srgbClr val="FF8021">
                    <a:lumMod val="75000"/>
                  </a:srgbClr>
                </a:solidFill>
                <a:latin typeface="Times New Roman"/>
                <a:ea typeface="Times New Roman"/>
              </a:rPr>
              <a:t>нарушениями опорно-двигательного аппарата </a:t>
            </a:r>
          </a:p>
          <a:p>
            <a:pPr marL="175260" marR="145415" indent="454025" algn="ctr">
              <a:spcBef>
                <a:spcPts val="5"/>
              </a:spcBef>
            </a:pPr>
            <a:r>
              <a:rPr lang="ru-RU" sz="2400" b="1" kern="0" dirty="0">
                <a:solidFill>
                  <a:srgbClr val="FF8021">
                    <a:lumMod val="75000"/>
                  </a:srgbClr>
                </a:solidFill>
                <a:latin typeface="Times New Roman"/>
                <a:ea typeface="Times New Roman"/>
              </a:rPr>
              <a:t>(НОДА)</a:t>
            </a:r>
          </a:p>
          <a:p>
            <a:pPr marL="175260" marR="145415" indent="454025" algn="ctr">
              <a:spcBef>
                <a:spcPts val="5"/>
              </a:spcBef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sz="24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соответствии с ФАОП ДО</a:t>
            </a:r>
            <a:endParaRPr lang="ru-RU" sz="2400" kern="1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637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096" y="188640"/>
            <a:ext cx="5561196" cy="6340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Особенности содержания 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latin typeface="+mj-lt"/>
                <a:cs typeface="Times New Roman" pitchFamily="18" charset="0"/>
              </a:rPr>
              <a:t>Программа содержит традиционные части</a:t>
            </a:r>
            <a:endParaRPr lang="ru-RU" sz="2000" b="1" dirty="0" smtClean="0">
              <a:latin typeface="+mj-lt"/>
              <a:cs typeface="Times New Roman" pitchFamily="18" charset="0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5536" y="1412776"/>
            <a:ext cx="3456384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«Цели, задачи и принципы формирования  и реализации АОП»</a:t>
            </a:r>
            <a:endParaRPr lang="ru-RU" sz="2000" dirty="0">
              <a:latin typeface="+mj-lt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15516" y="2924944"/>
            <a:ext cx="5040560" cy="230425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«Описание образовательной деятельности по 5-ти областям» («Физическое развитие», «Речевое развитие», «Познавательное развитие», «Художественно-эстетическое развитие», «Социально-коммуникативное»)</a:t>
            </a:r>
            <a:endParaRPr lang="ru-RU" sz="2000" dirty="0">
              <a:latin typeface="+mj-lt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139952" y="1484784"/>
            <a:ext cx="2232248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«Целевые ориентиры»</a:t>
            </a:r>
            <a:endParaRPr lang="ru-RU" sz="2000" dirty="0">
              <a:latin typeface="+mj-lt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580112" y="3159260"/>
            <a:ext cx="3240360" cy="91781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«Психолого-педагогические условия» </a:t>
            </a:r>
            <a:endParaRPr lang="ru-RU" sz="2000" dirty="0">
              <a:latin typeface="+mj-lt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660232" y="1628800"/>
            <a:ext cx="2160240" cy="8640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«Программа коррекционной работы» </a:t>
            </a:r>
            <a:endParaRPr lang="ru-RU" sz="2000" dirty="0">
              <a:latin typeface="+mj-lt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82448" y="5445224"/>
            <a:ext cx="3672408" cy="61264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 </a:t>
            </a:r>
            <a:r>
              <a:rPr lang="ru-RU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  <a:latin typeface="+mj-lt"/>
              </a:rPr>
              <a:t>Рабочая программа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воспитания» </a:t>
            </a:r>
            <a:endParaRPr lang="ru-RU" sz="2000" dirty="0">
              <a:latin typeface="+mj-lt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004048" y="5013176"/>
            <a:ext cx="3816424" cy="93610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«Федеральный </a:t>
            </a:r>
            <a:r>
              <a:rPr lang="ru-RU" sz="2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  <a:latin typeface="+mj-lt"/>
              </a:rPr>
              <a:t>календарный план </a:t>
            </a:r>
            <a:r>
              <a:rPr lang="ru-RU" sz="2000" b="1" dirty="0" smtClean="0">
                <a:latin typeface="+mj-lt"/>
              </a:rPr>
              <a:t>воспитательной работы»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4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124" y="830997"/>
            <a:ext cx="8952946" cy="57864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Целевой </a:t>
            </a: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раздел  </a:t>
            </a:r>
            <a:r>
              <a:rPr lang="ru-RU" sz="2000" b="1" dirty="0" smtClean="0">
                <a:latin typeface="+mj-lt"/>
              </a:rPr>
              <a:t>АОП </a:t>
            </a:r>
            <a:r>
              <a:rPr lang="ru-RU" sz="2000" b="1" dirty="0">
                <a:latin typeface="+mj-lt"/>
              </a:rPr>
              <a:t>ДО </a:t>
            </a:r>
            <a:r>
              <a:rPr lang="ru-RU" sz="2000" b="1" u="sng" dirty="0">
                <a:latin typeface="+mj-lt"/>
              </a:rPr>
              <a:t>включает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пояснительную записку </a:t>
            </a:r>
            <a:r>
              <a:rPr lang="ru-RU" sz="2000" b="1" dirty="0">
                <a:latin typeface="+mj-lt"/>
              </a:rPr>
              <a:t>и </a:t>
            </a:r>
            <a:r>
              <a:rPr lang="ru-RU" sz="2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  <a:latin typeface="+mj-lt"/>
              </a:rPr>
              <a:t>планируемые результаты освоения программы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>
                <a:ln w="10160">
                  <a:solidFill>
                    <a:sysClr val="windowText" lastClr="000000"/>
                  </a:solidFill>
                  <a:prstDash val="solid"/>
                </a:ln>
                <a:latin typeface="+mj-lt"/>
              </a:rPr>
              <a:t>определяет ее </a:t>
            </a:r>
            <a:r>
              <a:rPr lang="ru-RU" sz="2000" b="1" i="1" dirty="0">
                <a:ln w="10160">
                  <a:solidFill>
                    <a:sysClr val="windowText" lastClr="000000"/>
                  </a:solidFill>
                  <a:prstDash val="solid"/>
                </a:ln>
                <a:latin typeface="+mj-lt"/>
              </a:rPr>
              <a:t>цели и задачи, принципы и подходы</a:t>
            </a:r>
            <a:r>
              <a:rPr lang="ru-RU" sz="2000" b="1" dirty="0">
                <a:ln w="10160">
                  <a:solidFill>
                    <a:sysClr val="windowText" lastClr="000000"/>
                  </a:solidFill>
                  <a:prstDash val="solid"/>
                </a:ln>
                <a:latin typeface="+mj-lt"/>
              </a:rPr>
              <a:t> </a:t>
            </a:r>
            <a:r>
              <a:rPr lang="ru-RU" sz="2000" b="1" i="1" dirty="0">
                <a:latin typeface="+mj-lt"/>
              </a:rPr>
              <a:t>к формированию программы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планируемые результаты ее освоения в виде целевых ориентиров</a:t>
            </a:r>
            <a:r>
              <a:rPr lang="ru-RU" sz="2000" b="1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j-lt"/>
              </a:rPr>
              <a:t>Содержательный раздел  </a:t>
            </a:r>
            <a:r>
              <a:rPr lang="ru-RU" sz="2000" b="1" dirty="0" smtClean="0">
                <a:latin typeface="+mj-lt"/>
              </a:rPr>
              <a:t>АОП </a:t>
            </a:r>
            <a:r>
              <a:rPr lang="ru-RU" sz="2000" b="1" dirty="0">
                <a:latin typeface="+mj-lt"/>
              </a:rPr>
              <a:t>ДО </a:t>
            </a:r>
            <a:r>
              <a:rPr lang="ru-RU" sz="2000" b="1" u="sng" dirty="0">
                <a:latin typeface="+mj-lt"/>
              </a:rPr>
              <a:t>включает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описание образовательной деятельности </a:t>
            </a: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по пяти образовательным областям</a:t>
            </a:r>
            <a:r>
              <a:rPr lang="ru-RU" sz="2000" b="1" dirty="0">
                <a:latin typeface="+mj-lt"/>
              </a:rPr>
              <a:t>: </a:t>
            </a:r>
            <a:r>
              <a:rPr lang="ru-RU" sz="20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социально-коммуникативное</a:t>
            </a:r>
            <a:r>
              <a:rPr lang="ru-RU" sz="2000" b="1" dirty="0">
                <a:latin typeface="+mj-lt"/>
              </a:rPr>
              <a:t> развитие; </a:t>
            </a:r>
            <a:r>
              <a:rPr lang="ru-RU" sz="20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познавательное</a:t>
            </a:r>
            <a:r>
              <a:rPr lang="ru-RU" sz="2000" b="1" dirty="0">
                <a:latin typeface="+mj-lt"/>
              </a:rPr>
              <a:t> развитие; </a:t>
            </a:r>
            <a:r>
              <a:rPr lang="ru-RU" sz="20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речевое </a:t>
            </a:r>
            <a:r>
              <a:rPr lang="ru-RU" sz="2000" b="1" dirty="0">
                <a:latin typeface="+mj-lt"/>
              </a:rPr>
              <a:t>развитие; </a:t>
            </a:r>
            <a:r>
              <a:rPr lang="ru-RU" sz="20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художественно-эстетическое</a:t>
            </a:r>
            <a:r>
              <a:rPr lang="ru-RU" sz="2000" b="1" dirty="0">
                <a:latin typeface="+mj-lt"/>
              </a:rPr>
              <a:t> развитие; </a:t>
            </a:r>
            <a:r>
              <a:rPr lang="ru-RU" sz="20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физическое</a:t>
            </a:r>
            <a:r>
              <a:rPr lang="ru-RU" sz="2000" b="1" dirty="0">
                <a:latin typeface="+mj-lt"/>
              </a:rPr>
              <a:t> развитие. </a:t>
            </a:r>
            <a:endParaRPr lang="ru-RU" sz="2000" b="1" dirty="0" smtClean="0">
              <a:latin typeface="+mj-lt"/>
            </a:endParaRPr>
          </a:p>
          <a:p>
            <a:r>
              <a:rPr lang="ru-RU" sz="2000" b="1" u="sng" dirty="0" smtClean="0">
                <a:latin typeface="+mj-lt"/>
              </a:rPr>
              <a:t>Программа также содержит 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  <a:latin typeface="+mj-lt"/>
              </a:rPr>
              <a:t>рекомендации по развивающему оцениванию</a:t>
            </a:r>
            <a:endParaRPr lang="ru-RU" sz="2000" b="1" dirty="0" smtClean="0">
              <a:latin typeface="+mj-lt"/>
            </a:endParaRPr>
          </a:p>
          <a:p>
            <a:r>
              <a:rPr lang="ru-RU" sz="2000" b="1" u="sng" dirty="0" smtClean="0">
                <a:latin typeface="+mj-lt"/>
              </a:rPr>
              <a:t>Система оценивания качества реализации </a:t>
            </a:r>
            <a:r>
              <a:rPr lang="ru-RU" sz="2000" b="1" dirty="0" smtClean="0">
                <a:latin typeface="+mj-lt"/>
              </a:rPr>
              <a:t>программы  </a:t>
            </a:r>
            <a:r>
              <a:rPr lang="ru-RU" sz="2000" b="1" i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latin typeface="+mj-lt"/>
              </a:rPr>
              <a:t>направлена в первую очередь 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на оценивание </a:t>
            </a:r>
            <a:r>
              <a:rPr lang="ru-RU" sz="2000" b="1" dirty="0" smtClean="0">
                <a:latin typeface="+mj-lt"/>
              </a:rPr>
              <a:t>созданных  ДОУ 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условий внутри образовательного процесса</a:t>
            </a:r>
            <a:r>
              <a:rPr lang="ru-RU" sz="2000" b="1" dirty="0" smtClean="0">
                <a:latin typeface="+mj-lt"/>
              </a:rPr>
              <a:t>.</a:t>
            </a:r>
            <a:endParaRPr lang="ru-RU" sz="2000" b="1" dirty="0"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038" y="4860040"/>
            <a:ext cx="288032" cy="2880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651" y="5661248"/>
            <a:ext cx="288032" cy="2880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723" y="0"/>
            <a:ext cx="83417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АОП  ДО </a:t>
            </a:r>
            <a:r>
              <a:rPr lang="ru-RU" sz="2400" b="1" i="1" u="sng" dirty="0" smtClean="0">
                <a:latin typeface="+mj-lt"/>
              </a:rPr>
              <a:t>включает три раздела</a:t>
            </a:r>
            <a:r>
              <a:rPr lang="ru-RU" sz="2400" b="1" i="1" dirty="0" smtClean="0">
                <a:latin typeface="+mj-lt"/>
              </a:rPr>
              <a:t>:</a:t>
            </a:r>
          </a:p>
          <a:p>
            <a:pPr algn="ctr"/>
            <a:r>
              <a:rPr lang="ru-RU" sz="2400" b="1" i="1" dirty="0" smtClean="0">
                <a:latin typeface="+mj-lt"/>
              </a:rPr>
              <a:t> </a:t>
            </a:r>
            <a:r>
              <a:rPr lang="ru-RU" sz="2400" b="1" i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целевой, содержательный, организационный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651" y="2787198"/>
            <a:ext cx="288032" cy="2880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0691" y="1177197"/>
            <a:ext cx="288032" cy="2880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u="sng" dirty="0"/>
              <a:t>Программа определяет базовое содержание образовательных областей </a:t>
            </a:r>
            <a:r>
              <a:rPr lang="ru-RU" sz="2000" b="1" i="1" dirty="0">
                <a:ln w="10160">
                  <a:solidFill>
                    <a:sysClr val="windowText" lastClr="000000"/>
                  </a:solidFill>
                  <a:prstDash val="solid"/>
                </a:ln>
              </a:rPr>
              <a:t>с учетом возрастных и индивидуальных особенностей</a:t>
            </a:r>
            <a:r>
              <a:rPr lang="ru-RU" sz="2000" b="1" dirty="0"/>
              <a:t> обучающихся </a:t>
            </a:r>
            <a:r>
              <a:rPr lang="ru-RU" sz="2000" b="1" u="sng" dirty="0"/>
              <a:t>в различных видах деятельности,</a:t>
            </a:r>
            <a:r>
              <a:rPr lang="ru-RU" sz="2000" b="1" dirty="0"/>
              <a:t> таких как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Предметная</a:t>
            </a:r>
            <a:r>
              <a:rPr lang="ru-RU" sz="2000" b="1" dirty="0"/>
              <a:t> деятельность.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Игровая</a:t>
            </a:r>
            <a:r>
              <a:rPr lang="ru-RU" sz="2000" b="1" dirty="0"/>
              <a:t> (сюжетно-ролевая игра, игра с правилами и другие виды игры).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Коммуникативная</a:t>
            </a:r>
            <a:r>
              <a:rPr lang="ru-RU" sz="2000" b="1" dirty="0"/>
              <a:t> (общение и взаимодействие с педагогическим работником и другими детьми).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</a:ln>
              </a:rPr>
              <a:t>Познавательно-исследовательская</a:t>
            </a:r>
            <a:r>
              <a:rPr lang="ru-RU" sz="2000" b="1" dirty="0"/>
              <a:t> (исследование и познание природного и социального миров в процессе наблюдения и взаимодействия с ними), </a:t>
            </a:r>
            <a:r>
              <a:rPr lang="ru-RU" sz="2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а также </a:t>
            </a:r>
            <a:r>
              <a:rPr lang="ru-RU" sz="20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6600"/>
                </a:solidFill>
              </a:rPr>
              <a:t>такими видами активности </a:t>
            </a:r>
            <a:r>
              <a:rPr lang="ru-RU" sz="2000" b="1" dirty="0"/>
              <a:t>ребенка, как</a:t>
            </a:r>
            <a:r>
              <a:rPr lang="ru-RU" sz="2000" b="1" dirty="0" smtClean="0"/>
              <a:t>:</a:t>
            </a:r>
            <a:endParaRPr lang="ru-RU" sz="2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45891"/>
              </p:ext>
            </p:extLst>
          </p:nvPr>
        </p:nvGraphicFramePr>
        <p:xfrm>
          <a:off x="165182" y="2636912"/>
          <a:ext cx="8978818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9409">
                  <a:extLst>
                    <a:ext uri="{9D8B030D-6E8A-4147-A177-3AD203B41FA5}">
                      <a16:colId xmlns:a16="http://schemas.microsoft.com/office/drawing/2014/main" xmlns="" val="844563814"/>
                    </a:ext>
                  </a:extLst>
                </a:gridCol>
                <a:gridCol w="4489409">
                  <a:extLst>
                    <a:ext uri="{9D8B030D-6E8A-4147-A177-3AD203B41FA5}">
                      <a16:colId xmlns:a16="http://schemas.microsoft.com/office/drawing/2014/main" xmlns="" val="1879789753"/>
                    </a:ext>
                  </a:extLst>
                </a:gridCol>
              </a:tblGrid>
              <a:tr h="343662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  <a:latin typeface="+mn-lt"/>
                        </a:rPr>
                        <a:t>восприятие художественной литературы и фольклора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самообслуживание и элементарный бытовой труд 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(в помещении и на улице),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конструирование из разного материала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, включая конструкторы, модули, бумагу, природный и иной материал</a:t>
                      </a:r>
                    </a:p>
                    <a:p>
                      <a:endParaRPr lang="ru-RU" dirty="0">
                        <a:effectLst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/>
                          <a:latin typeface="+mn-lt"/>
                        </a:rPr>
                        <a:t>изобразительная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 (рисование, лепка, аппликация),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</a:rPr>
                        <a:t>музыкальная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 (восприятие и понимание смысла музыкальных произведений, пение, музыкально-ритмические движения, игры на детских музыкальных инструментах),</a:t>
                      </a:r>
                    </a:p>
                    <a:p>
                      <a:pPr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двигательная</a:t>
                      </a:r>
                      <a:r>
                        <a:rPr lang="ru-RU" sz="2000" b="1" dirty="0" smtClean="0">
                          <a:effectLst/>
                          <a:latin typeface="+mn-lt"/>
                        </a:rPr>
                        <a:t> (овладение основными движениями) формы активности ребенка.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048412572"/>
                  </a:ext>
                </a:extLst>
              </a:tr>
            </a:tbl>
          </a:graphicData>
        </a:graphic>
      </p:graphicFrame>
      <p:sp>
        <p:nvSpPr>
          <p:cNvPr id="4" name="Выгнутая вправо стрелка 3"/>
          <p:cNvSpPr/>
          <p:nvPr/>
        </p:nvSpPr>
        <p:spPr>
          <a:xfrm rot="2068221">
            <a:off x="8748071" y="6259776"/>
            <a:ext cx="288821" cy="675158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b="1" u="sng" dirty="0">
                <a:latin typeface="+mj-lt"/>
              </a:rPr>
              <a:t>Кроме того, раздел включает информацию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о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формах, способах, методах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и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средствах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реализации программы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u="sng" dirty="0">
                <a:latin typeface="+mj-lt"/>
              </a:rPr>
              <a:t>которые отражают аспекты образовательной среды</a:t>
            </a:r>
            <a:r>
              <a:rPr lang="ru-RU" sz="2000" b="1" dirty="0" smtClean="0">
                <a:latin typeface="+mj-lt"/>
              </a:rPr>
              <a:t>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2000" b="1" dirty="0" smtClean="0">
              <a:latin typeface="+mj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1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 Antiqua" panose="02040602050305030304" pitchFamily="18" charset="0"/>
              </a:rPr>
              <a:t>Организационный </a:t>
            </a:r>
            <a:r>
              <a:rPr lang="ru-RU" sz="1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 Antiqua" panose="02040602050305030304" pitchFamily="18" charset="0"/>
              </a:rPr>
              <a:t>раздел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ФАОП ДО </a:t>
            </a: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содержит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12969"/>
              </p:ext>
            </p:extLst>
          </p:nvPr>
        </p:nvGraphicFramePr>
        <p:xfrm>
          <a:off x="323528" y="1142984"/>
          <a:ext cx="8531714" cy="4629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5857">
                  <a:extLst>
                    <a:ext uri="{9D8B030D-6E8A-4147-A177-3AD203B41FA5}">
                      <a16:colId xmlns:a16="http://schemas.microsoft.com/office/drawing/2014/main" xmlns="" val="98086474"/>
                    </a:ext>
                  </a:extLst>
                </a:gridCol>
                <a:gridCol w="4265857">
                  <a:extLst>
                    <a:ext uri="{9D8B030D-6E8A-4147-A177-3AD203B41FA5}">
                      <a16:colId xmlns:a16="http://schemas.microsoft.com/office/drawing/2014/main" xmlns="" val="2554504553"/>
                    </a:ext>
                  </a:extLst>
                </a:gridCol>
              </a:tblGrid>
              <a:tr h="100355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предметно-пространственная развивающая </a:t>
                      </a:r>
                      <a:r>
                        <a:rPr lang="ru-RU" sz="2000" b="1" dirty="0" smtClean="0"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образовательная среда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характер взаимодействия с педагогическим работником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23207877"/>
                  </a:ext>
                </a:extLst>
              </a:tr>
              <a:tr h="69944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характер взаимодействия с другими детьми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система отношений ребенка к миру, к другим людям, к себе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170215023"/>
                  </a:ext>
                </a:extLst>
              </a:tr>
              <a:tr h="100355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содержание образовательной деятельности по профессиональной коррекции нарушений развития</a:t>
                      </a:r>
                      <a:r>
                        <a:rPr lang="ru-RU" sz="2000" b="1" dirty="0" smtClean="0"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 обучающихся (программу коррекционно-развивающей работы).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356890921"/>
                  </a:ext>
                </a:extLst>
              </a:tr>
              <a:tr h="1307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федеральный календарный план воспитательной работы </a:t>
                      </a:r>
                      <a:endParaRPr lang="ru-RU" sz="2000" b="1" dirty="0" smtClean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особенности организации развивающей предметно-пространственной среды</a:t>
                      </a:r>
                      <a:endParaRPr lang="ru-RU" sz="2000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885366"/>
              </p:ext>
            </p:extLst>
          </p:nvPr>
        </p:nvGraphicFramePr>
        <p:xfrm>
          <a:off x="386178" y="5357826"/>
          <a:ext cx="847210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2102">
                  <a:extLst>
                    <a:ext uri="{9D8B030D-6E8A-4147-A177-3AD203B41FA5}">
                      <a16:colId xmlns:a16="http://schemas.microsoft.com/office/drawing/2014/main" xmlns="" val="13007980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+mj-lt"/>
                        </a:rPr>
                        <a:t>Организационный раздел включает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психолого-педагогические условия</a:t>
                      </a:r>
                      <a:r>
                        <a:rPr lang="ru-RU" sz="2000" b="1" dirty="0" smtClean="0">
                          <a:effectLst/>
                          <a:latin typeface="+mj-lt"/>
                        </a:rPr>
                        <a:t>, обеспечивающие развитие ребенка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52348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5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33265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Описание образовательных областей 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6" t="21047" r="23930" b="13423"/>
          <a:stretch/>
        </p:blipFill>
        <p:spPr bwMode="auto">
          <a:xfrm>
            <a:off x="251520" y="917431"/>
            <a:ext cx="4657786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t="24485" r="28059" b="18367"/>
          <a:stretch/>
        </p:blipFill>
        <p:spPr bwMode="auto">
          <a:xfrm>
            <a:off x="4419030" y="3573016"/>
            <a:ext cx="4619134" cy="308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92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A42434-A465-3565-FDF0-7CAA4B48C68A}"/>
              </a:ext>
            </a:extLst>
          </p:cNvPr>
          <p:cNvSpPr txBox="1"/>
          <p:nvPr/>
        </p:nvSpPr>
        <p:spPr>
          <a:xfrm>
            <a:off x="755576" y="566678"/>
            <a:ext cx="77768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Адаптированная образовательная программа дошкольного образования           реализуется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непрерывной совместной образовательной деятельности, совместной деятельности педагога с детьми.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самостоятельной деятельности детей (ребенок выбирает деятельность по интересам, на равных взаимодействовать со сверстниками, решает проблемные ситуации и др.).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Во взаимодействии с семьями воспитанников МБДОУ ДС №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2165D3-3AAC-0999-1665-15B08C81C8BA}"/>
              </a:ext>
            </a:extLst>
          </p:cNvPr>
          <p:cNvSpPr txBox="1"/>
          <p:nvPr/>
        </p:nvSpPr>
        <p:spPr>
          <a:xfrm>
            <a:off x="370789" y="3668256"/>
            <a:ext cx="816165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Формы взаимодействия с семьями воспитанников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8EFB66-3062-D939-F300-4FA38FB71FFA}"/>
              </a:ext>
            </a:extLst>
          </p:cNvPr>
          <p:cNvSpPr txBox="1"/>
          <p:nvPr/>
        </p:nvSpPr>
        <p:spPr>
          <a:xfrm>
            <a:off x="1331640" y="4730660"/>
            <a:ext cx="604867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Информационно-аналитические формы: </a:t>
            </a:r>
            <a:r>
              <a:rPr lang="ru-RU" dirty="0"/>
              <a:t>анкетирование </a:t>
            </a:r>
          </a:p>
          <a:p>
            <a:pPr algn="ctr"/>
            <a:r>
              <a:rPr lang="ru-RU" dirty="0"/>
              <a:t>проведение мониторингов и опросов</a:t>
            </a:r>
          </a:p>
          <a:p>
            <a:pPr algn="ctr"/>
            <a:r>
              <a:rPr lang="ru-RU" dirty="0"/>
              <a:t>беседы (администрации, педагогов, специалистов)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B20E1AE9-4BEE-FB0E-0DEB-8CD171BE23A6}"/>
              </a:ext>
            </a:extLst>
          </p:cNvPr>
          <p:cNvSpPr/>
          <p:nvPr/>
        </p:nvSpPr>
        <p:spPr>
          <a:xfrm>
            <a:off x="4139952" y="4259852"/>
            <a:ext cx="360040" cy="4024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ACB25F9B-A036-D240-F60F-583A73F679BB}"/>
              </a:ext>
            </a:extLst>
          </p:cNvPr>
          <p:cNvSpPr/>
          <p:nvPr/>
        </p:nvSpPr>
        <p:spPr>
          <a:xfrm>
            <a:off x="4067944" y="6080521"/>
            <a:ext cx="360040" cy="3955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58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B92607E5-FB73-5B49-D82C-5C371F9B655D}"/>
              </a:ext>
            </a:extLst>
          </p:cNvPr>
          <p:cNvSpPr/>
          <p:nvPr/>
        </p:nvSpPr>
        <p:spPr>
          <a:xfrm>
            <a:off x="4071798" y="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99FA72-EF36-2972-F76D-57D7BE3BAAC6}"/>
              </a:ext>
            </a:extLst>
          </p:cNvPr>
          <p:cNvSpPr txBox="1"/>
          <p:nvPr/>
        </p:nvSpPr>
        <p:spPr>
          <a:xfrm>
            <a:off x="719572" y="384706"/>
            <a:ext cx="698477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Познавательные формы:</a:t>
            </a:r>
          </a:p>
          <a:p>
            <a:pPr algn="ctr"/>
            <a:r>
              <a:rPr lang="ru-RU" sz="2000" dirty="0"/>
              <a:t>       Общие родительские собрания</a:t>
            </a:r>
          </a:p>
          <a:p>
            <a:pPr algn="ctr"/>
            <a:r>
              <a:rPr lang="ru-RU" sz="2000" dirty="0"/>
              <a:t>Групповые родительские собрания</a:t>
            </a:r>
          </a:p>
          <a:p>
            <a:pPr algn="ctr"/>
            <a:r>
              <a:rPr lang="ru-RU" sz="2000" dirty="0"/>
              <a:t>Консультации</a:t>
            </a:r>
          </a:p>
          <a:p>
            <a:pPr algn="ctr"/>
            <a:r>
              <a:rPr lang="ru-RU" sz="2000" dirty="0"/>
              <a:t>Творческие задания</a:t>
            </a:r>
          </a:p>
          <a:p>
            <a:pPr algn="ctr"/>
            <a:r>
              <a:rPr lang="ru-RU" sz="2000" dirty="0"/>
              <a:t>Семинары-практикумы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967707-DC65-A4D0-81A0-DC3776A57F1B}"/>
              </a:ext>
            </a:extLst>
          </p:cNvPr>
          <p:cNvSpPr txBox="1"/>
          <p:nvPr/>
        </p:nvSpPr>
        <p:spPr>
          <a:xfrm>
            <a:off x="719572" y="2665794"/>
            <a:ext cx="6984776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Досуговые формы:</a:t>
            </a:r>
          </a:p>
          <a:p>
            <a:pPr algn="ctr"/>
            <a:r>
              <a:rPr lang="ru-RU" sz="2000" dirty="0"/>
              <a:t>Праздники (утренники).</a:t>
            </a:r>
          </a:p>
          <a:p>
            <a:pPr algn="ctr"/>
            <a:r>
              <a:rPr lang="ru-RU" sz="2000" dirty="0"/>
              <a:t>Досуги, соревнования, концерты.</a:t>
            </a:r>
          </a:p>
          <a:p>
            <a:pPr algn="ctr"/>
            <a:r>
              <a:rPr lang="ru-RU" sz="2000" dirty="0"/>
              <a:t>Участие в проектной деятельности.</a:t>
            </a:r>
          </a:p>
          <a:p>
            <a:pPr algn="ctr"/>
            <a:r>
              <a:rPr lang="ru-RU" sz="2000" dirty="0"/>
              <a:t>Дни благоустройства.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0DE4B44F-EE18-2411-48E8-0098894CB580}"/>
              </a:ext>
            </a:extLst>
          </p:cNvPr>
          <p:cNvSpPr/>
          <p:nvPr/>
        </p:nvSpPr>
        <p:spPr>
          <a:xfrm>
            <a:off x="4067944" y="228260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878AFFDC-3EE6-D408-DCD3-C112CEDA0AF2}"/>
              </a:ext>
            </a:extLst>
          </p:cNvPr>
          <p:cNvSpPr/>
          <p:nvPr/>
        </p:nvSpPr>
        <p:spPr>
          <a:xfrm>
            <a:off x="4067944" y="4214814"/>
            <a:ext cx="288032" cy="360040"/>
          </a:xfrm>
          <a:prstGeom prst="downArrow">
            <a:avLst>
              <a:gd name="adj1" fmla="val 43522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3259F0-DBE0-E7C3-C156-2C63D54EEAFF}"/>
              </a:ext>
            </a:extLst>
          </p:cNvPr>
          <p:cNvSpPr txBox="1"/>
          <p:nvPr/>
        </p:nvSpPr>
        <p:spPr>
          <a:xfrm>
            <a:off x="766225" y="4616186"/>
            <a:ext cx="6948772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Наглядно-информационные формы:</a:t>
            </a:r>
          </a:p>
          <a:p>
            <a:pPr algn="ctr"/>
            <a:r>
              <a:rPr lang="ru-RU" sz="2000" dirty="0"/>
              <a:t>Официальный сайт Организации:</a:t>
            </a:r>
            <a:r>
              <a:rPr lang="de-DE" sz="2000" dirty="0"/>
              <a:t>https://korablik.tvoysadik.ru/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Электронная почта: </a:t>
            </a:r>
            <a:r>
              <a:rPr lang="en-US" sz="2000" dirty="0"/>
              <a:t>korablik-2013@mail</a:t>
            </a:r>
            <a:r>
              <a:rPr lang="ru-RU" sz="2000" dirty="0"/>
              <a:t>.ru</a:t>
            </a:r>
          </a:p>
          <a:p>
            <a:pPr algn="ctr"/>
            <a:r>
              <a:rPr lang="ru-RU" sz="2000" dirty="0"/>
              <a:t>Выставки творческих работ детей и родителей.</a:t>
            </a:r>
          </a:p>
          <a:p>
            <a:pPr algn="ctr"/>
            <a:r>
              <a:rPr lang="ru-RU" sz="2000" dirty="0"/>
              <a:t>Информационные стенды.</a:t>
            </a:r>
          </a:p>
          <a:p>
            <a:pPr algn="ctr"/>
            <a:r>
              <a:rPr lang="ru-RU" sz="2000" dirty="0"/>
              <a:t>Фотовыставки.</a:t>
            </a:r>
          </a:p>
        </p:txBody>
      </p:sp>
    </p:spTree>
    <p:extLst>
      <p:ext uri="{BB962C8B-B14F-4D97-AF65-F5344CB8AC3E}">
        <p14:creationId xmlns:p14="http://schemas.microsoft.com/office/powerpoint/2010/main" val="37499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/>
          </a:solidFill>
        </p:spPr>
        <p:txBody>
          <a:bodyPr/>
          <a:lstStyle/>
          <a:p>
            <a:r>
              <a:rPr lang="ru-RU" sz="2000" b="1" i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Формы организации психолого-педагогической помощи семье</a:t>
            </a:r>
            <a:endParaRPr lang="ru-RU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51520" y="1124744"/>
            <a:ext cx="1872208" cy="1584176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Коллективные формы взаимодействия</a:t>
            </a:r>
            <a:endParaRPr lang="ru-RU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411760" y="1124744"/>
            <a:ext cx="1872208" cy="1584176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Индивидуальные формы работы</a:t>
            </a:r>
            <a:endParaRPr lang="ru-RU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499992" y="1124744"/>
            <a:ext cx="2520280" cy="1584176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Формы наглядного информационного обеспечения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092280" y="1124744"/>
            <a:ext cx="1872208" cy="1584176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Проектная деятельность</a:t>
            </a:r>
            <a:endParaRPr lang="ru-RU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67544" y="2924944"/>
            <a:ext cx="1944216" cy="367240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Общие родительские собрания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Групповые родительские собрания. «День открытых дверей»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Проведение детских праздников и «Досугов»</a:t>
            </a:r>
            <a:endParaRPr lang="ru-RU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164288" y="2852936"/>
            <a:ext cx="1800200" cy="35283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Совместные и семейные проекты различной направленности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Опосредованное интернет-общение</a:t>
            </a:r>
            <a:endParaRPr lang="ru-RU" sz="18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004048" y="2852936"/>
            <a:ext cx="1944216" cy="3600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Информационные стенды и тематические выставки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Выставки детских работ</a:t>
            </a:r>
            <a:endParaRPr lang="ru-RU" sz="20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627784" y="2852936"/>
            <a:ext cx="2016224" cy="3600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Анкетирование и опросы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Беседы и консультации </a:t>
            </a:r>
            <a:endParaRPr lang="ru-RU" sz="2000" i="1" dirty="0" smtClean="0"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«Служба доверия» 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b="1" i="1" dirty="0" smtClean="0">
                <a:latin typeface="+mj-lt"/>
                <a:cs typeface="Times New Roman" pitchFamily="18" charset="0"/>
              </a:rPr>
              <a:t>Родительский час</a:t>
            </a:r>
            <a:endParaRPr lang="ru-RU" sz="20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8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96" y="334257"/>
            <a:ext cx="720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реализации программы: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B53492-689C-2516-0E97-DDE6A94F94D9}"/>
              </a:ext>
            </a:extLst>
          </p:cNvPr>
          <p:cNvSpPr txBox="1"/>
          <p:nvPr/>
        </p:nvSpPr>
        <p:spPr>
          <a:xfrm>
            <a:off x="575556" y="1545209"/>
            <a:ext cx="799288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i="1" dirty="0">
                <a:latin typeface="Calibri" panose="020F0502020204030204" pitchFamily="34" charset="0"/>
                <a:cs typeface="Calibri" panose="020F0502020204030204" pitchFamily="34" charset="0"/>
              </a:rPr>
              <a:t>Обеспечение условий для дошкольного образования, определяемых общими и особыми потребностями обучающегося раннего и дошкольного возраста с </a:t>
            </a:r>
            <a:r>
              <a:rPr lang="ru-RU" sz="23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НОДА, </a:t>
            </a:r>
            <a:r>
              <a:rPr lang="ru-RU" sz="2300" i="1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индивидуальными особенностями его развития и состояния здоровья. (соответствует п.10.1 ФАОП ДО)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1F7F3392-EE1E-FC9B-9E68-CA8AC07C8CB5}"/>
              </a:ext>
            </a:extLst>
          </p:cNvPr>
          <p:cNvSpPr/>
          <p:nvPr/>
        </p:nvSpPr>
        <p:spPr>
          <a:xfrm>
            <a:off x="4391980" y="1041013"/>
            <a:ext cx="360040" cy="4437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1E2929-3FA5-FD44-2B7E-E7EC42F19790}"/>
              </a:ext>
            </a:extLst>
          </p:cNvPr>
          <p:cNvSpPr txBox="1"/>
          <p:nvPr/>
        </p:nvSpPr>
        <p:spPr>
          <a:xfrm>
            <a:off x="494547" y="3789040"/>
            <a:ext cx="81549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 содействует взаимопониманию и сотрудничеству между людьми, способствует реализации прав обучающихся дошкольного возраста на получение доступного и качественного образования, обеспечивает развитие способностей каждого ребенка, формирование и развитие личности ребенка в соответствии с принятыми в семье и обществе духовно-нравственными и социокультурными ценностями в целях интеллектуального, духовно-нравственного, творческого и физического развития человека, удовлетворения его образовательных потребностей и интересов. </a:t>
            </a:r>
          </a:p>
        </p:txBody>
      </p:sp>
    </p:spTree>
    <p:extLst>
      <p:ext uri="{BB962C8B-B14F-4D97-AF65-F5344CB8AC3E}">
        <p14:creationId xmlns:p14="http://schemas.microsoft.com/office/powerpoint/2010/main" val="1846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4345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Адаптированная образовательная программа разработана в соответствии с Порядком разработки и утверждения федеральных основных общеобразовательных программ, утвержденным приказом Министерства просвещения Российской Федерации от 30 сентября 2022 г. N 874 (зарегистрирован Министерством юстиции Российской Федерации 2 ноября 2022 г., регистрационный N 70809) и Федеральным государственным образовательным стандартом дошкольного образования. </a:t>
            </a:r>
          </a:p>
          <a:p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Объем обязательной части основной образовательной программы составляет не менее 60% от ее общего объема. Объем части основной образовательной программы, формируемой участниками образовательных отношений, составляет не более 40% от ее общего объема. </a:t>
            </a:r>
          </a:p>
        </p:txBody>
      </p:sp>
    </p:spTree>
    <p:extLst>
      <p:ext uri="{BB962C8B-B14F-4D97-AF65-F5344CB8AC3E}">
        <p14:creationId xmlns:p14="http://schemas.microsoft.com/office/powerpoint/2010/main" val="378897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0B55DC-5DF7-62F2-961B-52C412EF3943}"/>
              </a:ext>
            </a:extLst>
          </p:cNvPr>
          <p:cNvSpPr txBox="1"/>
          <p:nvPr/>
        </p:nvSpPr>
        <p:spPr>
          <a:xfrm>
            <a:off x="719572" y="4437112"/>
            <a:ext cx="7920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Объем обязательной части основной образовательной программы составляет </a:t>
            </a:r>
            <a:r>
              <a:rPr lang="ru-RU" b="1" dirty="0"/>
              <a:t>не менее 60% </a:t>
            </a:r>
            <a:r>
              <a:rPr lang="ru-RU" dirty="0"/>
              <a:t>от ее общего объема. Объем части основной образовательной программы, формируемой участниками образовательных отношений, составляет </a:t>
            </a:r>
          </a:p>
          <a:p>
            <a:pPr algn="ctr"/>
            <a:r>
              <a:rPr lang="ru-RU" b="1" dirty="0"/>
              <a:t>не более 40% </a:t>
            </a:r>
            <a:r>
              <a:rPr lang="ru-RU" dirty="0"/>
              <a:t>от ее общего объема.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68EEFC-03EC-7629-DCB6-A8A583887835}"/>
              </a:ext>
            </a:extLst>
          </p:cNvPr>
          <p:cNvSpPr txBox="1"/>
          <p:nvPr/>
        </p:nvSpPr>
        <p:spPr>
          <a:xfrm>
            <a:off x="611560" y="311745"/>
            <a:ext cx="81369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разработана в соответствии с федеральным государственным образовательным стандартом дошкольного образования (утвержден приказом Минобрнауки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России от 8 ноября 2022 г. № 955, зарегистрировано в Минюсте России 6 февраля 2023 г., регистрационный № 72264) (далее –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ФГОС ДО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и федеральной адаптированной образовательной программой дошкольного образования (утверждена приказом Министерства просвещения РФ от 24 ноября 2022 г. N 1022,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зарегистирована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в Минюсте России 27 января 2023 г. регистрационный N 72149) (далее –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ФАОП ДО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9415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93467E-FD3C-6064-9071-ECC773E7CFA2}"/>
              </a:ext>
            </a:extLst>
          </p:cNvPr>
          <p:cNvSpPr txBox="1"/>
          <p:nvPr/>
        </p:nvSpPr>
        <p:spPr>
          <a:xfrm>
            <a:off x="539552" y="1772817"/>
            <a:ext cx="5760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Парциальная  программа «Цветик-Семицветик» (3-7 лет) (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Куражева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Н.Ю., Вараева Н.В.,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Тузаева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А.С., Козлова И.А.)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F5E58B-FECA-F608-BC1E-CA01863D679D}"/>
              </a:ext>
            </a:extLst>
          </p:cNvPr>
          <p:cNvSpPr txBox="1"/>
          <p:nvPr/>
        </p:nvSpPr>
        <p:spPr>
          <a:xfrm>
            <a:off x="935596" y="334257"/>
            <a:ext cx="7200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Часть, формируемая участниками образовательных отношений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C394EC-DE3F-9832-70DB-2AF3E394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096" y="3789240"/>
            <a:ext cx="2032816" cy="23320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FFB3AD-132F-066F-5CAF-D1A7FE24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21" y="1628800"/>
            <a:ext cx="1971377" cy="22922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7B3B85-EFEA-036C-C4A8-9A65C97FCE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190" t="7432" r="12500" b="5873"/>
          <a:stretch/>
        </p:blipFill>
        <p:spPr>
          <a:xfrm>
            <a:off x="179512" y="3088854"/>
            <a:ext cx="1964829" cy="22923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B9D0AB6-D789-0414-9D59-9B1F5B3C0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341" y="3645024"/>
            <a:ext cx="1964828" cy="22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4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5"/>
          <a:stretch/>
        </p:blipFill>
        <p:spPr bwMode="auto">
          <a:xfrm>
            <a:off x="6056696" y="2204864"/>
            <a:ext cx="23762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5596" y="334257"/>
            <a:ext cx="7200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освоения программы</a:t>
            </a:r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988839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10.4.4.6. </a:t>
            </a:r>
          </a:p>
          <a:p>
            <a:pPr algn="ctr"/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Целевые ориентиры на этапе завершения освоения Программы </a:t>
            </a:r>
          </a:p>
          <a:p>
            <a:pPr algn="ctr"/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 семи-восьми годам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5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251520" y="2564904"/>
            <a:ext cx="2426568" cy="612648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ЦЕЛЕВОЙ РАЗДЕЛ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75856" y="2348880"/>
            <a:ext cx="2354560" cy="828672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 </a:t>
            </a:r>
            <a:r>
              <a:rPr lang="ru-RU" dirty="0" smtClean="0"/>
              <a:t>СОДЕРЖАТЕЛЬНЫЙ РАЗДЕЛ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84168" y="2348880"/>
            <a:ext cx="2736304" cy="828672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IV </a:t>
            </a:r>
            <a:r>
              <a:rPr lang="ru-RU" dirty="0" smtClean="0"/>
              <a:t>ОРГАНИЗАЦИОННЫЙ РАЗДЕЛ</a:t>
            </a:r>
            <a:endParaRPr lang="ru-RU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59532" y="946535"/>
            <a:ext cx="2210544" cy="914400"/>
          </a:xfrm>
          <a:prstGeom prst="righ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en-US" dirty="0" smtClean="0"/>
              <a:t>I </a:t>
            </a:r>
            <a:r>
              <a:rPr lang="ru-RU" dirty="0" smtClean="0"/>
              <a:t>ОБЩИЕ ПОЛОЖЕНИЯ </a:t>
            </a:r>
          </a:p>
          <a:p>
            <a:pPr algn="ctr"/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699792" y="908720"/>
            <a:ext cx="5760640" cy="9006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РАСКРЫВАЮТ назначение АОП ДО НОДА ее статус и особенности , содержание разделов (целевого, содержательного и организационного)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23528" y="3429000"/>
            <a:ext cx="2448272" cy="280831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СОДЕРЖИТ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Цель, задачи и принципы программы (базовые и специфические)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Планируемые результаты на разных возрастных этапах дошкольного детства.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Целевые ориентиры реализации АОП ДО для обучающихся 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НОДА.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Развивающее оценивание качества образовательной деятельности по Программе.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347864" y="3501008"/>
            <a:ext cx="2448272" cy="27363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Описание образовательной деятельности по пяти образовательным областям.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Формы, способы, методы и средства реализации программы.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Отражает характер взаимодействия ребенка с ОВЗ с педагогическим работником и другими детьми.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Программу коррекционно-развивающей работы Федеральную рабочую программу воспитания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372200" y="3501008"/>
            <a:ext cx="2448272" cy="27363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СОДЕРЖИТ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Психолого-педагогические условия, обеспечивающие развитие ребенка 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НОДА.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Особенности организации развивающей предметно-пространственной среды.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Кадровых, финансовых, материально-технических условий. </a:t>
            </a:r>
          </a:p>
          <a:p>
            <a:pPr algn="ctr"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Федеральный календарный план воспитательной работы.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16632"/>
            <a:ext cx="75716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Структура АОП ДО НОДА </a:t>
            </a:r>
            <a:endParaRPr lang="ru-RU" sz="4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66571"/>
            <a:ext cx="85689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Что является целью адаптированной образовательной программы?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9532" y="2132856"/>
            <a:ext cx="8388932" cy="43204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Целью </a:t>
            </a:r>
            <a:r>
              <a:rPr lang="ru-RU" sz="2200" dirty="0" smtClean="0"/>
              <a:t>АОП ДО НОДА является обеспечение условий для дошкольного образования, определяемых общими и особыми потребностями обучающегося раннего и дошкольного возраста с НОДА, индивидуальными особенностями его развития и состояния здоровья. </a:t>
            </a:r>
          </a:p>
          <a:p>
            <a:pPr algn="just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И ПРИНЦИПЫ </a:t>
            </a:r>
            <a:r>
              <a:rPr lang="ru-RU" sz="2200" dirty="0" smtClean="0"/>
              <a:t>АОП ДО НОДА Построены на принципах дошкольного образования установленных ФГОС ДО. </a:t>
            </a:r>
          </a:p>
          <a:p>
            <a:pPr algn="just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СПЕЦИФИЧЕСКИЕ ПОДХОДЫ и ПОДХОДЫ К ФОРМИРОВАНИЮ АОП ДО ДЛЯ ОБУЧАЮЩИХСЯ С </a:t>
            </a:r>
            <a:r>
              <a:rPr lang="ru-RU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НОДА.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04202"/>
            <a:ext cx="63367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Цель АОП ДО НОДА</a:t>
            </a:r>
            <a:endParaRPr lang="ru-RU" sz="36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7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112568" cy="7143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600" b="1" dirty="0">
                <a:ln w="63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Особое внимание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Особое внимание при проектировании содержания АОП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было уделено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16920"/>
              </p:ext>
            </p:extLst>
          </p:nvPr>
        </p:nvGraphicFramePr>
        <p:xfrm>
          <a:off x="467544" y="2276872"/>
          <a:ext cx="8143932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1966">
                  <a:extLst>
                    <a:ext uri="{9D8B030D-6E8A-4147-A177-3AD203B41FA5}">
                      <a16:colId xmlns:a16="http://schemas.microsoft.com/office/drawing/2014/main" xmlns="" val="3021104319"/>
                    </a:ext>
                  </a:extLst>
                </a:gridCol>
                <a:gridCol w="4071966">
                  <a:extLst>
                    <a:ext uri="{9D8B030D-6E8A-4147-A177-3AD203B41FA5}">
                      <a16:colId xmlns:a16="http://schemas.microsoft.com/office/drawing/2014/main" xmlns="" val="2362365691"/>
                    </a:ext>
                  </a:extLst>
                </a:gridCol>
              </a:tblGrid>
              <a:tr h="1319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 w="1270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описанию  способов и приемов,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 с помощью которых </a:t>
                      </a:r>
                      <a:r>
                        <a:rPr lang="ru-RU" sz="2000" b="1" i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дети с НОДА</a:t>
                      </a:r>
                      <a:r>
                        <a:rPr lang="ru-RU" sz="2000" b="1" i="1" baseline="0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dirty="0" smtClean="0">
                          <a:ln w="1016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rgbClr val="0066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будут осваивать содержание образования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;</a:t>
                      </a:r>
                    </a:p>
                    <a:p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n w="1270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планированию форм реализации АОП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935170752"/>
                  </a:ext>
                </a:extLst>
              </a:tr>
              <a:tr h="122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n w="1270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взаимодействию при  реализации АОП различных специалистов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(учителя-логопеда, воспитателей, инструктора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 по физкультуре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, музыкального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 руководителя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);</a:t>
                      </a:r>
                    </a:p>
                    <a:p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n w="12700">
                            <a:solidFill>
                              <a:sysClr val="windowText" lastClr="000000"/>
                            </a:solidFill>
                            <a:prstDash val="solid"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включению в реализацию АОП родителей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(законных представителей) ребенка с НОДА.</a:t>
                      </a:r>
                    </a:p>
                    <a:p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20728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5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1295</Words>
  <Application>Microsoft Office PowerPoint</Application>
  <PresentationFormat>Экран (4:3)</PresentationFormat>
  <Paragraphs>156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Особое внимание </vt:lpstr>
      <vt:lpstr>Особенности содержания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организации психолого-педагогической помощи семье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eroxi</dc:creator>
  <cp:lastModifiedBy>eroxi</cp:lastModifiedBy>
  <cp:revision>10</cp:revision>
  <dcterms:created xsi:type="dcterms:W3CDTF">2025-02-28T00:32:39Z</dcterms:created>
  <dcterms:modified xsi:type="dcterms:W3CDTF">2025-02-28T02:07:58Z</dcterms:modified>
</cp:coreProperties>
</file>