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sldIdLst>
    <p:sldId id="256" r:id="rId2"/>
    <p:sldId id="257" r:id="rId3"/>
    <p:sldId id="260" r:id="rId4"/>
    <p:sldId id="277" r:id="rId5"/>
    <p:sldId id="280" r:id="rId6"/>
    <p:sldId id="262" r:id="rId7"/>
    <p:sldId id="261" r:id="rId8"/>
    <p:sldId id="265" r:id="rId9"/>
    <p:sldId id="264" r:id="rId10"/>
    <p:sldId id="274" r:id="rId11"/>
    <p:sldId id="275" r:id="rId12"/>
    <p:sldId id="276" r:id="rId13"/>
    <p:sldId id="278" r:id="rId14"/>
    <p:sldId id="281" r:id="rId15"/>
    <p:sldId id="282" r:id="rId16"/>
    <p:sldId id="268" r:id="rId17"/>
    <p:sldId id="269" r:id="rId18"/>
    <p:sldId id="283" r:id="rId19"/>
    <p:sldId id="284" r:id="rId20"/>
    <p:sldId id="271" r:id="rId21"/>
    <p:sldId id="272" r:id="rId22"/>
    <p:sldId id="273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4F7"/>
    <a:srgbClr val="FF33CC"/>
    <a:srgbClr val="66FF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2EB97-A9C2-4027-897F-320BDB5D8DA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3348D-8369-46F9-A692-1586B98518B8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</a:t>
          </a:r>
          <a:r>
            <a: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инвариантная </a:t>
          </a:r>
          <a:endParaRPr lang="ru-RU" sz="1800" dirty="0">
            <a:solidFill>
              <a:srgbClr val="C00000"/>
            </a:solidFill>
          </a:endParaRPr>
        </a:p>
      </dgm:t>
    </dgm:pt>
    <dgm:pt modelId="{21C31CFC-A203-4998-8F1A-79F511C88174}" type="parTrans" cxnId="{03CEE736-F541-4495-8B00-2647E04181DB}">
      <dgm:prSet/>
      <dgm:spPr/>
      <dgm:t>
        <a:bodyPr/>
        <a:lstStyle/>
        <a:p>
          <a:endParaRPr lang="ru-RU"/>
        </a:p>
      </dgm:t>
    </dgm:pt>
    <dgm:pt modelId="{F66DED40-B6D7-4DF7-805F-BB731343ED2E}" type="sibTrans" cxnId="{03CEE736-F541-4495-8B00-2647E04181DB}">
      <dgm:prSet/>
      <dgm:spPr/>
      <dgm:t>
        <a:bodyPr/>
        <a:lstStyle/>
        <a:p>
          <a:endParaRPr lang="ru-RU"/>
        </a:p>
      </dgm:t>
    </dgm:pt>
    <dgm:pt modelId="{08393821-E73D-45EE-8533-5BF7F40A73E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формируемая участниками  образовательных отношений                </a:t>
          </a:r>
          <a:endParaRPr lang="ru-RU" sz="2000" dirty="0">
            <a:solidFill>
              <a:srgbClr val="C00000"/>
            </a:solidFill>
          </a:endParaRPr>
        </a:p>
      </dgm:t>
    </dgm:pt>
    <dgm:pt modelId="{097D4A0E-4C07-4254-BD51-7AA9CC299E56}" type="parTrans" cxnId="{67011CB4-1405-45EA-877D-99130C9021EE}">
      <dgm:prSet/>
      <dgm:spPr/>
      <dgm:t>
        <a:bodyPr/>
        <a:lstStyle/>
        <a:p>
          <a:endParaRPr lang="ru-RU"/>
        </a:p>
      </dgm:t>
    </dgm:pt>
    <dgm:pt modelId="{45E4D3AE-A203-4DD2-AB80-F350F3DE0371}" type="sibTrans" cxnId="{67011CB4-1405-45EA-877D-99130C9021EE}">
      <dgm:prSet/>
      <dgm:spPr/>
      <dgm:t>
        <a:bodyPr/>
        <a:lstStyle/>
        <a:p>
          <a:endParaRPr lang="ru-RU"/>
        </a:p>
      </dgm:t>
    </dgm:pt>
    <dgm:pt modelId="{030CD297-84E8-4E49-9ABB-478F32FCB2BF}" type="pres">
      <dgm:prSet presAssocID="{FF42EB97-A9C2-4027-897F-320BDB5D8DA4}" presName="diagram" presStyleCnt="0">
        <dgm:presLayoutVars>
          <dgm:dir/>
          <dgm:resizeHandles val="exact"/>
        </dgm:presLayoutVars>
      </dgm:prSet>
      <dgm:spPr/>
    </dgm:pt>
    <dgm:pt modelId="{23B4218A-5343-4C99-B81C-DD172993C80D}" type="pres">
      <dgm:prSet presAssocID="{3813348D-8369-46F9-A692-1586B98518B8}" presName="arrow" presStyleLbl="node1" presStyleIdx="0" presStyleCnt="2" custScaleX="144241" custRadScaleRad="142279" custRadScaleInc="1334">
        <dgm:presLayoutVars>
          <dgm:bulletEnabled val="1"/>
        </dgm:presLayoutVars>
      </dgm:prSet>
      <dgm:spPr/>
    </dgm:pt>
    <dgm:pt modelId="{0C9F5B0F-6C7A-4AFB-AE83-31D9C80B3F25}" type="pres">
      <dgm:prSet presAssocID="{08393821-E73D-45EE-8533-5BF7F40A73ED}" presName="arrow" presStyleLbl="node1" presStyleIdx="1" presStyleCnt="2" custScaleX="129607" custScaleY="100052" custRadScaleRad="97382" custRadScaleInc="-41">
        <dgm:presLayoutVars>
          <dgm:bulletEnabled val="1"/>
        </dgm:presLayoutVars>
      </dgm:prSet>
      <dgm:spPr/>
    </dgm:pt>
  </dgm:ptLst>
  <dgm:cxnLst>
    <dgm:cxn modelId="{8E2B700F-1B4D-44BA-A240-50DBCA4CB647}" type="presOf" srcId="{3813348D-8369-46F9-A692-1586B98518B8}" destId="{23B4218A-5343-4C99-B81C-DD172993C80D}" srcOrd="0" destOrd="0" presId="urn:microsoft.com/office/officeart/2005/8/layout/arrow5"/>
    <dgm:cxn modelId="{34D8BB1F-1253-4708-9444-5D3563ACE706}" type="presOf" srcId="{08393821-E73D-45EE-8533-5BF7F40A73ED}" destId="{0C9F5B0F-6C7A-4AFB-AE83-31D9C80B3F25}" srcOrd="0" destOrd="0" presId="urn:microsoft.com/office/officeart/2005/8/layout/arrow5"/>
    <dgm:cxn modelId="{03CEE736-F541-4495-8B00-2647E04181DB}" srcId="{FF42EB97-A9C2-4027-897F-320BDB5D8DA4}" destId="{3813348D-8369-46F9-A692-1586B98518B8}" srcOrd="0" destOrd="0" parTransId="{21C31CFC-A203-4998-8F1A-79F511C88174}" sibTransId="{F66DED40-B6D7-4DF7-805F-BB731343ED2E}"/>
    <dgm:cxn modelId="{AEDF3569-5154-4C67-AFF0-7424CEBE89BA}" type="presOf" srcId="{FF42EB97-A9C2-4027-897F-320BDB5D8DA4}" destId="{030CD297-84E8-4E49-9ABB-478F32FCB2BF}" srcOrd="0" destOrd="0" presId="urn:microsoft.com/office/officeart/2005/8/layout/arrow5"/>
    <dgm:cxn modelId="{67011CB4-1405-45EA-877D-99130C9021EE}" srcId="{FF42EB97-A9C2-4027-897F-320BDB5D8DA4}" destId="{08393821-E73D-45EE-8533-5BF7F40A73ED}" srcOrd="1" destOrd="0" parTransId="{097D4A0E-4C07-4254-BD51-7AA9CC299E56}" sibTransId="{45E4D3AE-A203-4DD2-AB80-F350F3DE0371}"/>
    <dgm:cxn modelId="{EDA2EC04-2677-4021-BE76-73B10E5BA078}" type="presParOf" srcId="{030CD297-84E8-4E49-9ABB-478F32FCB2BF}" destId="{23B4218A-5343-4C99-B81C-DD172993C80D}" srcOrd="0" destOrd="0" presId="urn:microsoft.com/office/officeart/2005/8/layout/arrow5"/>
    <dgm:cxn modelId="{9D50A29A-D0CB-4680-A85A-6AD4D592FBA9}" type="presParOf" srcId="{030CD297-84E8-4E49-9ABB-478F32FCB2BF}" destId="{0C9F5B0F-6C7A-4AFB-AE83-31D9C80B3F2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4218A-5343-4C99-B81C-DD172993C80D}">
      <dsp:nvSpPr>
        <dsp:cNvPr id="0" name=""/>
        <dsp:cNvSpPr/>
      </dsp:nvSpPr>
      <dsp:spPr>
        <a:xfrm rot="16200000">
          <a:off x="-638029" y="877"/>
          <a:ext cx="4160393" cy="2884334"/>
        </a:xfrm>
        <a:prstGeom prst="downArrow">
          <a:avLst>
            <a:gd name="adj1" fmla="val 50000"/>
            <a:gd name="adj2" fmla="val 35000"/>
          </a:avLst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Обязательная</a:t>
          </a:r>
          <a:r>
            <a:rPr lang="ru-RU" sz="24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инвариантная </a:t>
          </a:r>
          <a:endParaRPr lang="ru-RU" sz="1800" kern="1200" dirty="0">
            <a:solidFill>
              <a:srgbClr val="C00000"/>
            </a:solidFill>
          </a:endParaRPr>
        </a:p>
      </dsp:txBody>
      <dsp:txXfrm rot="5400000">
        <a:off x="1" y="402945"/>
        <a:ext cx="2379576" cy="2080197"/>
      </dsp:txXfrm>
    </dsp:sp>
    <dsp:sp modelId="{0C9F5B0F-6C7A-4AFB-AE83-31D9C80B3F25}">
      <dsp:nvSpPr>
        <dsp:cNvPr id="0" name=""/>
        <dsp:cNvSpPr/>
      </dsp:nvSpPr>
      <dsp:spPr>
        <a:xfrm rot="5400000">
          <a:off x="5099443" y="127"/>
          <a:ext cx="3738299" cy="2885834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Вариативная часть</a:t>
          </a:r>
          <a:r>
            <a:rPr lang="ru-RU" sz="200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, формируемая участниками  образовательных отношений                </a:t>
          </a:r>
          <a:endParaRPr lang="ru-RU" sz="2000" kern="1200" dirty="0">
            <a:solidFill>
              <a:srgbClr val="C00000"/>
            </a:solidFill>
          </a:endParaRPr>
        </a:p>
      </dsp:txBody>
      <dsp:txXfrm rot="-5400000">
        <a:off x="6030697" y="508470"/>
        <a:ext cx="2380813" cy="1869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AC60-5E5D-4A6A-8347-7820724C9BE5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2A85-F5F4-4531-9C8E-2D49B224A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3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318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9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282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7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0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8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6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18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7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5E9E7-A9F0-4F79-82CB-29648C4C0B1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FD4FBC-700B-4733-8E49-C5393BC6A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8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21228004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.ru/fgos/fgos-do/https:/files.oprf.ru/storage/image_store/docs2022/programma15122022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98501" y="1475988"/>
            <a:ext cx="8118788" cy="209720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образовательного учреждения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 ДО в соответствии с ФОП ДОО)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512467" y="212797"/>
            <a:ext cx="849085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общеразвивающего вида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приоритетным осуществлением деятельности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физкультурно-оздоровительному развитию детей 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40 «Кораблик», г. Николаевска-на-Амуре, Хабаровского края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366885" y="6165850"/>
            <a:ext cx="26293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Николаевск-на-Амуре, 2024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63A99A-477A-4F59-5D7E-314025F2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84" y="3825832"/>
            <a:ext cx="2402032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8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941" y="129017"/>
            <a:ext cx="818940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Экологический</a:t>
            </a:r>
            <a:r>
              <a:rPr lang="ru-RU" sz="2400" b="1" spc="-20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Times New Roman"/>
                <a:ea typeface="Times New Roman"/>
              </a:rPr>
              <a:t>компонент - </a:t>
            </a:r>
            <a:r>
              <a:rPr lang="ru-RU" sz="1900" dirty="0">
                <a:latin typeface="Times New Roman"/>
                <a:ea typeface="Times New Roman"/>
              </a:rPr>
              <a:t>реализуется в рамках работы кружка по дополнительному образованию - «Дошколятам о природе»,</a:t>
            </a:r>
            <a:r>
              <a:rPr lang="ru-RU" sz="1900" spc="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применения инновационной технологии «Экологический </a:t>
            </a:r>
            <a:r>
              <a:rPr lang="ru-RU" sz="1900" dirty="0" err="1">
                <a:latin typeface="Times New Roman"/>
                <a:ea typeface="Times New Roman"/>
              </a:rPr>
              <a:t>посткроссинг</a:t>
            </a:r>
            <a:r>
              <a:rPr lang="ru-RU" sz="1900" dirty="0">
                <a:latin typeface="Times New Roman"/>
                <a:ea typeface="Times New Roman"/>
              </a:rPr>
              <a:t>», а также, на занятиях (НОД) по ознакомлению с окружающим миром, в совместной деятельности педагога с детьми, в свободной деятельности детей.</a:t>
            </a:r>
          </a:p>
          <a:p>
            <a:pPr>
              <a:spcAft>
                <a:spcPts val="0"/>
              </a:spcAft>
            </a:pPr>
            <a:r>
              <a:rPr lang="ru-RU" sz="1900" dirty="0">
                <a:latin typeface="Times New Roman"/>
                <a:ea typeface="Times New Roman"/>
              </a:rPr>
              <a:t> </a:t>
            </a:r>
          </a:p>
          <a:p>
            <a:pPr marL="69215" marR="170815" algn="just">
              <a:spcAft>
                <a:spcPts val="0"/>
              </a:spcAft>
            </a:pPr>
            <a:r>
              <a:rPr lang="ru-RU" sz="2400" b="1" dirty="0">
                <a:solidFill>
                  <a:srgbClr val="E36C0A"/>
                </a:solidFill>
                <a:latin typeface="Times New Roman"/>
                <a:ea typeface="Times New Roman"/>
              </a:rPr>
              <a:t>Региональный</a:t>
            </a:r>
            <a:r>
              <a:rPr lang="ru-RU" sz="2400" b="1" spc="-15" dirty="0">
                <a:solidFill>
                  <a:srgbClr val="E36C0A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>
                <a:solidFill>
                  <a:srgbClr val="E36C0A"/>
                </a:solidFill>
                <a:latin typeface="Times New Roman"/>
                <a:ea typeface="Times New Roman"/>
              </a:rPr>
              <a:t>компонент-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Реализуется в рамках</a:t>
            </a:r>
            <a:r>
              <a:rPr lang="ru-RU" sz="1900" spc="-33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работы</a:t>
            </a:r>
            <a:r>
              <a:rPr lang="ru-RU" sz="1900" spc="-2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мини-музея</a:t>
            </a:r>
            <a:r>
              <a:rPr lang="ru-RU" sz="1900" spc="-1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- «Мой край»,</a:t>
            </a:r>
            <a:r>
              <a:rPr lang="ru-RU" sz="1900" spc="5" dirty="0">
                <a:latin typeface="Times New Roman"/>
                <a:ea typeface="Times New Roman"/>
              </a:rPr>
              <a:t> парциальных программ «Маленькие дальневосточники» Л.А. Кондратьевой, «Дошкольникам о Хабаровском крае» </a:t>
            </a:r>
            <a:r>
              <a:rPr lang="ru-RU" sz="1900" spc="5" dirty="0" err="1">
                <a:latin typeface="Times New Roman"/>
                <a:ea typeface="Times New Roman"/>
              </a:rPr>
              <a:t>Г.Н.Паневина,М.А.Орешкова</a:t>
            </a:r>
            <a:r>
              <a:rPr lang="ru-RU" sz="1900" spc="5" dirty="0">
                <a:latin typeface="Times New Roman"/>
                <a:ea typeface="Times New Roman"/>
              </a:rPr>
              <a:t> и методического пособия -«Хабаровский край в играх, легендах и сказках». </a:t>
            </a:r>
            <a:r>
              <a:rPr lang="ru-RU" sz="1900" dirty="0">
                <a:latin typeface="Times New Roman"/>
                <a:ea typeface="Times New Roman"/>
              </a:rPr>
              <a:t>А также,</a:t>
            </a:r>
            <a:r>
              <a:rPr lang="ru-RU" sz="1900" spc="-33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на</a:t>
            </a:r>
            <a:r>
              <a:rPr lang="ru-RU" sz="1900" spc="-1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занятиях</a:t>
            </a:r>
            <a:r>
              <a:rPr lang="ru-RU" sz="1900" spc="-4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(НОД)</a:t>
            </a:r>
            <a:r>
              <a:rPr lang="ru-RU" sz="1900" spc="-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по</a:t>
            </a:r>
            <a:r>
              <a:rPr lang="ru-RU" sz="1900" spc="-33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ознакомлению с</a:t>
            </a:r>
            <a:r>
              <a:rPr lang="ru-RU" sz="1900" spc="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окружающим миром,</a:t>
            </a:r>
            <a:r>
              <a:rPr lang="ru-RU" sz="1900" spc="-33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в</a:t>
            </a:r>
            <a:r>
              <a:rPr lang="ru-RU" sz="1900" spc="-2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совместной деятельности педагога</a:t>
            </a:r>
            <a:r>
              <a:rPr lang="ru-RU" sz="1900" spc="-34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с детьми, в свободной</a:t>
            </a:r>
            <a:r>
              <a:rPr lang="ru-RU" sz="1900" spc="-335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деятельности</a:t>
            </a:r>
            <a:r>
              <a:rPr lang="ru-RU" sz="1900" spc="-10" dirty="0">
                <a:latin typeface="Times New Roman"/>
                <a:ea typeface="Times New Roman"/>
              </a:rPr>
              <a:t> </a:t>
            </a:r>
            <a:r>
              <a:rPr lang="ru-RU" sz="1900" dirty="0">
                <a:latin typeface="Times New Roman"/>
                <a:ea typeface="Times New Roman"/>
              </a:rPr>
              <a:t>детей.</a:t>
            </a:r>
          </a:p>
          <a:p>
            <a:pPr marL="69215" marR="170815" algn="just">
              <a:spcAft>
                <a:spcPts val="0"/>
              </a:spcAft>
            </a:pPr>
            <a:endParaRPr lang="ru-RU" sz="1900" dirty="0">
              <a:latin typeface="Times New Roman"/>
              <a:ea typeface="Times New Roman"/>
            </a:endParaRPr>
          </a:p>
          <a:p>
            <a:pPr marL="69215" lvl="0" algn="just"/>
            <a:r>
              <a:rPr lang="ru-RU" sz="1900" b="1" dirty="0">
                <a:solidFill>
                  <a:srgbClr val="7030A0"/>
                </a:solidFill>
                <a:latin typeface="Times New Roman"/>
                <a:ea typeface="Times New Roman"/>
              </a:rPr>
              <a:t>Познавательный компонент -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реализуется в рамках</a:t>
            </a:r>
            <a:r>
              <a:rPr lang="ru-RU" sz="1900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работы кружка по</a:t>
            </a:r>
            <a:r>
              <a:rPr lang="ru-RU" sz="19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дополнительному</a:t>
            </a:r>
            <a:r>
              <a:rPr lang="ru-RU" sz="19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образованию - «</a:t>
            </a:r>
            <a:r>
              <a:rPr lang="ru-RU" sz="1900" dirty="0" err="1">
                <a:solidFill>
                  <a:prstClr val="black"/>
                </a:solidFill>
                <a:latin typeface="Times New Roman"/>
                <a:ea typeface="Times New Roman"/>
              </a:rPr>
              <a:t>Роботоша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»,</a:t>
            </a:r>
            <a:r>
              <a:rPr lang="ru-RU" sz="1900" spc="5" dirty="0">
                <a:solidFill>
                  <a:prstClr val="black"/>
                </a:solidFill>
                <a:latin typeface="Times New Roman"/>
                <a:ea typeface="Times New Roman"/>
              </a:rPr>
              <a:t> в рамках инновационной площадки по формированию информационного пространства ДОО с  применением цифровых и дистанционных образовательных технологий компании «Новый Диск» платформы «</a:t>
            </a:r>
            <a:r>
              <a:rPr lang="ru-RU" sz="1900" spc="5" dirty="0" err="1">
                <a:solidFill>
                  <a:prstClr val="black"/>
                </a:solidFill>
                <a:latin typeface="Times New Roman"/>
                <a:ea typeface="Times New Roman"/>
              </a:rPr>
              <a:t>Робоборик</a:t>
            </a:r>
            <a:r>
              <a:rPr lang="ru-RU" sz="1900" spc="5" dirty="0">
                <a:solidFill>
                  <a:prstClr val="black"/>
                </a:solidFill>
                <a:latin typeface="Times New Roman"/>
                <a:ea typeface="Times New Roman"/>
              </a:rPr>
              <a:t>»- «Развиваемся вместе".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а</a:t>
            </a:r>
            <a:r>
              <a:rPr lang="ru-RU" sz="1900" spc="-1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так</a:t>
            </a:r>
            <a:r>
              <a:rPr lang="ru-RU" sz="1900" spc="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же </a:t>
            </a:r>
            <a:r>
              <a:rPr lang="ru-RU" sz="1900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на</a:t>
            </a:r>
            <a:r>
              <a:rPr lang="ru-RU" sz="1900" spc="-2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занятиях</a:t>
            </a:r>
            <a:r>
              <a:rPr lang="ru-RU" sz="1900" spc="-5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(НОД)</a:t>
            </a:r>
            <a:r>
              <a:rPr lang="ru-RU" sz="1900" spc="-1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по</a:t>
            </a:r>
            <a:r>
              <a:rPr lang="ru-RU" sz="1900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ознакомлению с</a:t>
            </a:r>
            <a:r>
              <a:rPr lang="ru-RU" sz="1900" spc="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окружающим миром,</a:t>
            </a:r>
            <a:r>
              <a:rPr lang="ru-RU" sz="1900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в</a:t>
            </a:r>
            <a:r>
              <a:rPr lang="ru-RU" sz="1900" spc="-2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совместной деятельности педагога</a:t>
            </a:r>
            <a:r>
              <a:rPr lang="ru-RU" sz="1900" spc="-34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с детьми, в свободной</a:t>
            </a:r>
            <a:r>
              <a:rPr lang="ru-RU" sz="1900" spc="-335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деятельности</a:t>
            </a:r>
            <a:r>
              <a:rPr lang="ru-RU" sz="1900" spc="-1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/>
                <a:ea typeface="Times New Roman"/>
              </a:rPr>
              <a:t>детей.</a:t>
            </a:r>
          </a:p>
          <a:p>
            <a:pPr marL="69215" marR="170815"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138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7908" y="570928"/>
            <a:ext cx="80487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 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</a:rPr>
              <a:t>Художественно-эстетический</a:t>
            </a:r>
            <a:r>
              <a:rPr lang="ru-RU" sz="2000" b="1" spc="-40" dirty="0">
                <a:solidFill>
                  <a:srgbClr val="FF3399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FF3399"/>
                </a:solidFill>
                <a:latin typeface="Times New Roman"/>
                <a:ea typeface="Times New Roman"/>
              </a:rPr>
              <a:t>компонент - </a:t>
            </a:r>
            <a:r>
              <a:rPr lang="ru-RU" sz="2000" dirty="0">
                <a:latin typeface="Times New Roman"/>
                <a:ea typeface="Times New Roman"/>
              </a:rPr>
              <a:t>реализуется в рамках работы кружков по дополнительному образованию - «Маскарад», «Амурский бриз», «Оригами», «Волшебный </a:t>
            </a:r>
            <a:r>
              <a:rPr lang="ru-RU" sz="2000" dirty="0" err="1">
                <a:latin typeface="Times New Roman"/>
                <a:ea typeface="Times New Roman"/>
              </a:rPr>
              <a:t>квиллинг</a:t>
            </a:r>
            <a:r>
              <a:rPr lang="ru-RU" sz="2000" dirty="0">
                <a:latin typeface="Times New Roman"/>
                <a:ea typeface="Times New Roman"/>
              </a:rPr>
              <a:t>». А также, на занятиях по продуктивной деятельности, в совместной деятельности педагога с детьми, в свободной деятельности детей.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L="69215" algn="just">
              <a:spcAft>
                <a:spcPts val="0"/>
              </a:spcAft>
            </a:pPr>
            <a:r>
              <a:rPr lang="ru-RU" sz="2000" b="1" dirty="0">
                <a:solidFill>
                  <a:srgbClr val="00B0F0"/>
                </a:solidFill>
                <a:latin typeface="Times New Roman"/>
                <a:ea typeface="Times New Roman"/>
              </a:rPr>
              <a:t>Физкультурно-оздоровительный </a:t>
            </a:r>
            <a:r>
              <a:rPr lang="ru-RU" sz="2000" b="1" spc="-25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00B0F0"/>
                </a:solidFill>
                <a:latin typeface="Times New Roman"/>
                <a:ea typeface="Times New Roman"/>
              </a:rPr>
              <a:t>компонент- </a:t>
            </a:r>
            <a:r>
              <a:rPr lang="ru-RU" sz="2000" dirty="0">
                <a:latin typeface="Times New Roman"/>
                <a:ea typeface="Times New Roman"/>
              </a:rPr>
              <a:t>Работа по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компоненту реализуется в рамках</a:t>
            </a:r>
            <a:r>
              <a:rPr lang="ru-RU" sz="2000" spc="-33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работы кружков по</a:t>
            </a:r>
            <a:r>
              <a:rPr lang="ru-RU" sz="2000" spc="-33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дополнительному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образованию: «Степ-Аэробика»</a:t>
            </a:r>
            <a:r>
              <a:rPr lang="ru-RU" sz="2000" spc="-2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и «Волшебная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лыжня», «Мир шахматных полей», а так же, реализацию парциальных </a:t>
            </a:r>
            <a:r>
              <a:rPr lang="ru-RU" sz="2000" dirty="0" err="1">
                <a:latin typeface="Times New Roman"/>
                <a:ea typeface="Times New Roman"/>
              </a:rPr>
              <a:t>программ:«Бадминтон</a:t>
            </a:r>
            <a:r>
              <a:rPr lang="ru-RU" sz="2000" dirty="0">
                <a:latin typeface="Times New Roman"/>
                <a:ea typeface="Times New Roman"/>
              </a:rPr>
              <a:t> для дошкольников» (Тимофеева Л.Л.), «Формирование привычки самообслуживания уход за зубами у детей 4-6 лет»(Антонова А.А.,</a:t>
            </a:r>
            <a:r>
              <a:rPr lang="ru-RU" sz="2000" dirty="0" err="1">
                <a:latin typeface="Times New Roman"/>
                <a:ea typeface="Times New Roman"/>
              </a:rPr>
              <a:t>Галёса</a:t>
            </a:r>
            <a:r>
              <a:rPr lang="ru-RU" sz="2000" dirty="0">
                <a:latin typeface="Times New Roman"/>
                <a:ea typeface="Times New Roman"/>
              </a:rPr>
              <a:t> С.А.,</a:t>
            </a:r>
            <a:r>
              <a:rPr lang="ru-RU" sz="2000" dirty="0" err="1">
                <a:latin typeface="Times New Roman"/>
                <a:ea typeface="Times New Roman"/>
              </a:rPr>
              <a:t>Лучшева</a:t>
            </a:r>
            <a:r>
              <a:rPr lang="ru-RU" sz="2000" dirty="0">
                <a:latin typeface="Times New Roman"/>
                <a:ea typeface="Times New Roman"/>
              </a:rPr>
              <a:t> Л.Ф.), Программа «Феникс». Шахматы для дошкольников / Кузин А. В., Коновалов Н. В., </a:t>
            </a:r>
            <a:r>
              <a:rPr lang="ru-RU" sz="2000" dirty="0" err="1">
                <a:latin typeface="Times New Roman"/>
                <a:ea typeface="Times New Roman"/>
              </a:rPr>
              <a:t>Скаржинский</a:t>
            </a:r>
            <a:r>
              <a:rPr lang="ru-RU" sz="2000" dirty="0">
                <a:latin typeface="Times New Roman"/>
                <a:ea typeface="Times New Roman"/>
              </a:rPr>
              <a:t> Н. С. «Программа обучения детей плаванию в детском саду» (Воронова Е.К.), «</a:t>
            </a:r>
            <a:r>
              <a:rPr lang="ru-RU" sz="2000" dirty="0" err="1">
                <a:latin typeface="Times New Roman"/>
                <a:ea typeface="Times New Roman"/>
              </a:rPr>
              <a:t>Са</a:t>
            </a:r>
            <a:r>
              <a:rPr lang="ru-RU" sz="2000" dirty="0">
                <a:latin typeface="Times New Roman"/>
                <a:ea typeface="Times New Roman"/>
              </a:rPr>
              <a:t>-Фи-</a:t>
            </a:r>
            <a:r>
              <a:rPr lang="ru-RU" sz="2000" dirty="0" err="1">
                <a:latin typeface="Times New Roman"/>
                <a:ea typeface="Times New Roman"/>
              </a:rPr>
              <a:t>Дансе</a:t>
            </a:r>
            <a:r>
              <a:rPr lang="ru-RU" sz="2000" dirty="0">
                <a:latin typeface="Times New Roman"/>
                <a:ea typeface="Times New Roman"/>
              </a:rPr>
              <a:t>» (</a:t>
            </a:r>
            <a:r>
              <a:rPr lang="ru-RU" sz="2000" dirty="0" err="1">
                <a:latin typeface="Times New Roman"/>
                <a:ea typeface="Times New Roman"/>
              </a:rPr>
              <a:t>Фирилева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Ж.Е.,Сайкина</a:t>
            </a:r>
            <a:r>
              <a:rPr lang="ru-RU" sz="2000" dirty="0">
                <a:latin typeface="Times New Roman"/>
                <a:ea typeface="Times New Roman"/>
              </a:rPr>
              <a:t> Е. Г.) «Лыжи в детском саду. </a:t>
            </a:r>
            <a:r>
              <a:rPr lang="ru-RU" sz="2000" dirty="0" err="1">
                <a:latin typeface="Times New Roman"/>
                <a:ea typeface="Times New Roman"/>
              </a:rPr>
              <a:t>Голощекина</a:t>
            </a:r>
            <a:r>
              <a:rPr lang="ru-RU" sz="2000" dirty="0">
                <a:latin typeface="Times New Roman"/>
                <a:ea typeface="Times New Roman"/>
              </a:rPr>
              <a:t> М.П.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727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6093" y="342237"/>
            <a:ext cx="7700107" cy="5734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9380" algn="just">
              <a:spcBef>
                <a:spcPts val="44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Патриотический компонент - </a:t>
            </a:r>
            <a:r>
              <a:rPr lang="ru-RU" sz="2000" dirty="0">
                <a:latin typeface="Times New Roman"/>
                <a:ea typeface="Times New Roman"/>
              </a:rPr>
              <a:t>реализуется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в рамках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специализированной</a:t>
            </a:r>
            <a:r>
              <a:rPr lang="ru-RU" sz="2000" spc="-4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группы</a:t>
            </a:r>
            <a:r>
              <a:rPr lang="ru-RU" sz="2000" spc="-5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«Кадеты», с использованием методического обеспечения:</a:t>
            </a:r>
            <a:r>
              <a:rPr lang="ru-RU" sz="2000" spc="5" dirty="0">
                <a:latin typeface="Times New Roman"/>
                <a:ea typeface="Times New Roman"/>
              </a:rPr>
              <a:t> «Мы живем в России. Гражданско-патриотическое воспитание дошкольников» (Осипова Л.Е) , «Юный кадет» (творческая группа педагогов МБЛОУ ДС № 40)  и «Формирование патриотических чувств дошкольников в условиях юнармейского движения «Маленький юнармеец» (Т.Ф. Шульженко, И.Н. Астахова, Н.Н. </a:t>
            </a:r>
            <a:r>
              <a:rPr lang="ru-RU" sz="2000" spc="5" dirty="0" err="1">
                <a:latin typeface="Times New Roman"/>
                <a:ea typeface="Times New Roman"/>
              </a:rPr>
              <a:t>Карпович</a:t>
            </a:r>
            <a:r>
              <a:rPr lang="ru-RU" sz="2000" spc="5" dirty="0">
                <a:latin typeface="Times New Roman"/>
                <a:ea typeface="Times New Roman"/>
              </a:rPr>
              <a:t>)</a:t>
            </a:r>
            <a:r>
              <a:rPr lang="ru-RU" sz="2000" dirty="0">
                <a:latin typeface="Times New Roman"/>
                <a:ea typeface="Times New Roman"/>
              </a:rPr>
              <a:t>на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занятиях</a:t>
            </a:r>
            <a:r>
              <a:rPr lang="ru-RU" sz="2000" spc="5" dirty="0">
                <a:latin typeface="Times New Roman"/>
                <a:ea typeface="Times New Roman"/>
              </a:rPr>
              <a:t>  </a:t>
            </a:r>
            <a:r>
              <a:rPr lang="ru-RU" sz="2000" dirty="0">
                <a:latin typeface="Times New Roman"/>
                <a:ea typeface="Times New Roman"/>
              </a:rPr>
              <a:t>по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ознакомлению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окружающим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миром,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в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совместной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деятельности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педагога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детьми,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в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свободной</a:t>
            </a:r>
            <a:r>
              <a:rPr lang="ru-RU" sz="2000" spc="-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деятельности детей, а так же, в рамках инновационной деятельности по созданию музейной комнаты «Патриот».</a:t>
            </a:r>
          </a:p>
          <a:p>
            <a:pPr marR="119380" algn="just">
              <a:spcBef>
                <a:spcPts val="445"/>
              </a:spcBef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 marR="119380" algn="just">
              <a:spcBef>
                <a:spcPts val="44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latin typeface="Times New Roman"/>
                <a:ea typeface="Times New Roman"/>
              </a:rPr>
              <a:t>Экономический компонент - </a:t>
            </a:r>
            <a:r>
              <a:rPr lang="ru-RU" sz="2000" dirty="0">
                <a:latin typeface="Times New Roman"/>
                <a:ea typeface="Times New Roman"/>
              </a:rPr>
              <a:t>реализуется в рамках работы кружка по дополнительному образованию «Азбука финансовой грамотности», а также, на занятиях  по познавательному развитию, в совместной деятельности педагога с детьми, в свободной деятельности детей.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133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3268BA-E5A5-BEBB-762F-AE71178252B8}"/>
              </a:ext>
            </a:extLst>
          </p:cNvPr>
          <p:cNvSpPr txBox="1"/>
          <p:nvPr/>
        </p:nvSpPr>
        <p:spPr>
          <a:xfrm>
            <a:off x="905069" y="674400"/>
            <a:ext cx="795901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Социально-демографические особенности:</a:t>
            </a: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ДС № 40 происходит зачисление детей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2-х месяцев до 8 лет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Уставом в организации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– 1 группа – младенческого возраста, 3 группы раннего возраста, 7 групп дошкольного возраста.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МБДОУ ДС № 40 воспитывается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ребенка.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(данные на  декабрь 2024)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группы общеразвивающей направленности и скомплектованы по одновозрастному принципу.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45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5C3A55-411E-53EE-6812-ABC0243CBA98}"/>
              </a:ext>
            </a:extLst>
          </p:cNvPr>
          <p:cNvSpPr txBox="1"/>
          <p:nvPr/>
        </p:nvSpPr>
        <p:spPr>
          <a:xfrm>
            <a:off x="1455574" y="348623"/>
            <a:ext cx="7268547" cy="461665"/>
          </a:xfrm>
          <a:prstGeom prst="rect">
            <a:avLst/>
          </a:prstGeom>
          <a:solidFill>
            <a:srgbClr val="63A4F7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направления деятельности ДОУ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81230-C7B0-27F0-9AEB-ECAF3631586E}"/>
              </a:ext>
            </a:extLst>
          </p:cNvPr>
          <p:cNvSpPr txBox="1"/>
          <p:nvPr/>
        </p:nvSpPr>
        <p:spPr>
          <a:xfrm>
            <a:off x="788437" y="1519800"/>
            <a:ext cx="3638939" cy="34163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информационного пространства ДОО с  применением цифровых и дистанционных образовательных технологий компании «Новый Диск» платформы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Робоборик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03553F1-254E-C845-1B69-A495B53EED75}"/>
              </a:ext>
            </a:extLst>
          </p:cNvPr>
          <p:cNvSpPr/>
          <p:nvPr/>
        </p:nvSpPr>
        <p:spPr>
          <a:xfrm>
            <a:off x="2416628" y="810288"/>
            <a:ext cx="382555" cy="7095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D2DB099C-D9C2-C191-14B2-935E862FE4E0}"/>
              </a:ext>
            </a:extLst>
          </p:cNvPr>
          <p:cNvSpPr/>
          <p:nvPr/>
        </p:nvSpPr>
        <p:spPr>
          <a:xfrm>
            <a:off x="6762358" y="810288"/>
            <a:ext cx="447869" cy="7095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259B3-8AC7-2F29-89E4-B09977D0B0FF}"/>
              </a:ext>
            </a:extLst>
          </p:cNvPr>
          <p:cNvSpPr txBox="1"/>
          <p:nvPr/>
        </p:nvSpPr>
        <p:spPr>
          <a:xfrm>
            <a:off x="5255460" y="1519800"/>
            <a:ext cx="3256384" cy="3693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нового предметно-развивающего образовательного пространства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«Музейная комната «Патриот»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A4B77C-AF1C-7C19-1F21-B1839B50C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7" y="4936120"/>
            <a:ext cx="3638939" cy="17350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963ECA-8925-B02E-FB5B-5CB0D19A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824" y="4936120"/>
            <a:ext cx="3475655" cy="18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6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A9A3F-18F1-1192-8B30-095BCC8A7769}"/>
              </a:ext>
            </a:extLst>
          </p:cNvPr>
          <p:cNvSpPr txBox="1"/>
          <p:nvPr/>
        </p:nvSpPr>
        <p:spPr>
          <a:xfrm>
            <a:off x="1698171" y="238130"/>
            <a:ext cx="676469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дополнительному образованию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29CF9-181A-937A-C617-FC89BACAAD97}"/>
              </a:ext>
            </a:extLst>
          </p:cNvPr>
          <p:cNvSpPr txBox="1"/>
          <p:nvPr/>
        </p:nvSpPr>
        <p:spPr>
          <a:xfrm>
            <a:off x="515514" y="3429000"/>
            <a:ext cx="1842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«Дошколятам о природе»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D2A039-E711-3EE9-BAF9-556213DDC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93" y="1300114"/>
            <a:ext cx="2712955" cy="2042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6D9FDF-8A70-5710-3F6B-C7F757A1CCD8}"/>
              </a:ext>
            </a:extLst>
          </p:cNvPr>
          <p:cNvSpPr txBox="1"/>
          <p:nvPr/>
        </p:nvSpPr>
        <p:spPr>
          <a:xfrm>
            <a:off x="3339222" y="3508669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финансов»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054118-57BB-D0E3-9AA0-E9702FA8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33" y="1313896"/>
            <a:ext cx="2434822" cy="20423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060B65-673E-7B76-A4CC-EB7EE9670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0" y="4179046"/>
            <a:ext cx="2682472" cy="2024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1373C1-8622-99A0-2F0A-C249FFCDD9F7}"/>
              </a:ext>
            </a:extLst>
          </p:cNvPr>
          <p:cNvSpPr txBox="1"/>
          <p:nvPr/>
        </p:nvSpPr>
        <p:spPr>
          <a:xfrm>
            <a:off x="1911648" y="622521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«Маскарад»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009E1C-705F-F69D-4D19-05C9926A6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221" y="1254720"/>
            <a:ext cx="2658086" cy="20423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B9ADD5-0389-53AE-95A0-379172CAC740}"/>
              </a:ext>
            </a:extLst>
          </p:cNvPr>
          <p:cNvSpPr txBox="1"/>
          <p:nvPr/>
        </p:nvSpPr>
        <p:spPr>
          <a:xfrm>
            <a:off x="6249182" y="3356233"/>
            <a:ext cx="228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квиллинг»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BCADC7-EF2F-0333-9397-9F9AC8685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41" y="4161930"/>
            <a:ext cx="2354815" cy="19415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4328EF-645D-BC5F-3318-B2B88B0187F7}"/>
              </a:ext>
            </a:extLst>
          </p:cNvPr>
          <p:cNvSpPr txBox="1"/>
          <p:nvPr/>
        </p:nvSpPr>
        <p:spPr>
          <a:xfrm>
            <a:off x="5290456" y="6134991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Роботоша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6663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27584" y="99617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Характеристика взаимодействия ДОУ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семьями воспитанников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1121" y="1176911"/>
            <a:ext cx="2808312" cy="45211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1161857"/>
            <a:ext cx="2808312" cy="4466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3810" y="4709166"/>
            <a:ext cx="3312368" cy="37862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9634" y="5182010"/>
            <a:ext cx="4020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подход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Возрастосообразность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018" y="1814174"/>
            <a:ext cx="37659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7" y="1572347"/>
            <a:ext cx="500031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родительства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базовой основы благополучия семьи.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93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73226" y="2698507"/>
            <a:ext cx="8537509" cy="385158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собрания, конференции, мастер-классы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ДОУ через родительский комитет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уголки и информационные стенды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создании развивающей среды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педагогическом процессе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мероприятия с участием воспитанников, педагогов, родителей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45B55-AEE5-679A-D80A-DCACD3F736F9}"/>
              </a:ext>
            </a:extLst>
          </p:cNvPr>
          <p:cNvSpPr txBox="1"/>
          <p:nvPr/>
        </p:nvSpPr>
        <p:spPr>
          <a:xfrm>
            <a:off x="852413" y="81601"/>
            <a:ext cx="766845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педагогического коллектива </a:t>
            </a:r>
            <a:r>
              <a:rPr lang="ru-RU" sz="2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     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(в соответствии с ФОП ДО п. 26)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AA6339-1A94-254E-5BBD-B983605AE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50" y="1123830"/>
            <a:ext cx="2465899" cy="15746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1CCF89-2DF8-5BFE-0039-FE907FEAC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218" y="1132253"/>
            <a:ext cx="2695180" cy="15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529F1E-DDF6-7A98-2D98-B3A47BA7EEC2}"/>
              </a:ext>
            </a:extLst>
          </p:cNvPr>
          <p:cNvSpPr txBox="1"/>
          <p:nvPr/>
        </p:nvSpPr>
        <p:spPr>
          <a:xfrm>
            <a:off x="1660849" y="247461"/>
            <a:ext cx="612088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 задачи, содержание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коррекционно-развивающей работы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соответствии с ФОП  ДО п.27-28)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643FF3-63F1-4C62-2B3B-7AF7EFF02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86" t="17956" r="15526" b="20608"/>
          <a:stretch/>
        </p:blipFill>
        <p:spPr bwMode="auto">
          <a:xfrm>
            <a:off x="1373738" y="1795170"/>
            <a:ext cx="6669250" cy="4586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4246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E1EE22-3531-6671-A1B3-1DAD041C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67" y="130628"/>
            <a:ext cx="3415968" cy="28271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89565C-0C12-98E0-EEAA-759CBB268DA7}"/>
              </a:ext>
            </a:extLst>
          </p:cNvPr>
          <p:cNvSpPr txBox="1"/>
          <p:nvPr/>
        </p:nvSpPr>
        <p:spPr>
          <a:xfrm>
            <a:off x="4404049" y="960296"/>
            <a:ext cx="4493878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пункт в ДОУ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индивидуализированный и системный   подход к коррекции речевых нарушений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F79D47-1A8A-D47F-4CC9-BD49DDAC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67" y="3236582"/>
            <a:ext cx="3028972" cy="27350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DF4058-A8CF-51B2-2B6E-DBBB88465B85}"/>
              </a:ext>
            </a:extLst>
          </p:cNvPr>
          <p:cNvSpPr txBox="1"/>
          <p:nvPr/>
        </p:nvSpPr>
        <p:spPr>
          <a:xfrm>
            <a:off x="4068147" y="3355159"/>
            <a:ext cx="4963886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 консилиум (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детей с особыми образовательными потребностями,  с ограниченными возможностями здоровья и детей с нарушениями речи, обусловленными недостатками в их физическом, психическом и речевом развитии </a:t>
            </a:r>
          </a:p>
        </p:txBody>
      </p:sp>
    </p:spTree>
    <p:extLst>
      <p:ext uri="{BB962C8B-B14F-4D97-AF65-F5344CB8AC3E}">
        <p14:creationId xmlns:p14="http://schemas.microsoft.com/office/powerpoint/2010/main" val="203409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53" y="2564904"/>
            <a:ext cx="8353425" cy="40121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разработана на основе: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ДО),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(далее – ФГОС ДО) </a:t>
            </a:r>
          </a:p>
          <a:p>
            <a:pPr marL="285750" indent="-285750" algn="just">
              <a:lnSpc>
                <a:spcPct val="107000"/>
              </a:lnSpc>
              <a:buFont typeface="Wingdings" panose="05000000000000000000" pitchFamily="2" charset="2"/>
              <a:buChar char="ü"/>
              <a:defRPr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федеральными, региональными, муниципальными нормативными документами и локальными нормативными актами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410" y="604397"/>
            <a:ext cx="8424863" cy="14465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pPr algn="ctr"/>
            <a:r>
              <a:rPr lang="ru-RU" alt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– </a:t>
            </a:r>
          </a:p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82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2172" y="299596"/>
            <a:ext cx="713056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</a:t>
            </a:r>
            <a:endParaRPr lang="ru-RU" sz="28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ФОП ДО,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Плана мероприятий по реализации в 2021-2025 годах Стратегии развития воспитания в Российской Федерации на период до 2025 года.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отражает интересы и запросы участников образовательных отношений: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ребенка (законных представителей) и значимых для ребенка взрослых;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государства и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332123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1162" y="219808"/>
            <a:ext cx="84318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Общая цель воспитания  в ДОУ</a:t>
            </a:r>
            <a:r>
              <a:rPr lang="ru-RU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>
              <a:spcAft>
                <a:spcPts val="0"/>
              </a:spcAft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становление первичного опыта деятельности и поведения в соответствии с традиционными ценностями, принятыми в обществе нормами и правилами  (п..29.2.1.1 ФОП ДО)</a:t>
            </a:r>
          </a:p>
          <a:p>
            <a:pPr marL="171450" indent="-171450" algn="just">
              <a:spcAft>
                <a:spcPts val="0"/>
              </a:spcAft>
              <a:buFontTx/>
              <a:buChar char="-"/>
            </a:pP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046988"/>
            <a:ext cx="8625254" cy="364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Общие задачи воспитания</a:t>
            </a:r>
            <a:r>
              <a:rPr lang="ru-RU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en-US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:</a:t>
            </a:r>
            <a:endParaRPr lang="ru-RU" sz="1200" kern="50" dirty="0">
              <a:solidFill>
                <a:srgbClr val="00B050"/>
              </a:solidFill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недопустимом: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совести: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  <a:endParaRPr lang="ru-RU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58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446" y="185080"/>
            <a:ext cx="8528540" cy="664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kern="50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Направления воспитания</a:t>
            </a:r>
            <a:endParaRPr lang="ru-RU" sz="2400" kern="50" dirty="0">
              <a:solidFill>
                <a:srgbClr val="00B050"/>
              </a:solidFill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      </a:t>
            </a:r>
            <a:r>
              <a:rPr lang="ru-RU" sz="2000" b="1" kern="5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Патриотическое</a:t>
            </a: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направление </a:t>
            </a:r>
            <a:endParaRPr lang="ru-RU" sz="20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286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Социальное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и оздоровительное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Эстетическое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</a:rPr>
              <a:t> </a:t>
            </a:r>
            <a:endParaRPr lang="ru-RU" sz="20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</a:rPr>
              <a:t>Концептуальные положения воспитательной системы ДОУ</a:t>
            </a:r>
            <a:endParaRPr lang="ru-RU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духовно-нравственных ценностей,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воспитанников,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комфортных, безопасных условий для  всестороннего развития, воспитания детей, их успешной социализации,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и консолидация коллектива ДОУ, укрепление социальной солидарности, повышение доверия личности, к жизни в России, согражданам, коллегам, обществу, настоящему и будущему малой Родины, Российской Федерации, на основе базовых ценностей Российского гражданского общества и развитие у подрастающего поколения навыков позитивной социализации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4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429000"/>
            <a:ext cx="5598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http://publication.pravo.gov.ru/Document/View/0001202212280044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79511" y="721095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25.11.2022 N 1028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"Об утверждении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образования"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(Зарегистрировано в Минюсте России 28.12.2022 N 71847)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3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6285" y="305068"/>
            <a:ext cx="769775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 (п.41.1. ФОП  ДО).</a:t>
            </a:r>
          </a:p>
          <a:p>
            <a:pPr indent="540385" algn="just">
              <a:tabLst>
                <a:tab pos="90170" algn="l"/>
              </a:tabLst>
            </a:pPr>
            <a:endParaRPr lang="ru-RU" sz="24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ФГОС ДО (п.1.6. ФГОС ДО), уточнены и расширены в ФОП ДО.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https://fgos.ru/fgos/fgos-do/https://files.oprf.ru/storage/image_store/docs2022/programma15122022.pdf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(соответствует п. 1.6. ФГОС ДО, п. 1.1.1 ФОП ДО)</a:t>
            </a:r>
          </a:p>
          <a:p>
            <a:pPr indent="540385" algn="just">
              <a:tabLst>
                <a:tab pos="90170" algn="l"/>
              </a:tabLs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endParaRPr lang="ru-RU" sz="11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6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0A97F8-2A5C-844B-605E-8007286A70C8}"/>
              </a:ext>
            </a:extLst>
          </p:cNvPr>
          <p:cNvSpPr txBox="1"/>
          <p:nvPr/>
        </p:nvSpPr>
        <p:spPr>
          <a:xfrm>
            <a:off x="1343608" y="580188"/>
            <a:ext cx="74738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направлением деятельности МБДОУ ДС № 40 является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физкультурно-оздоровительное развитие детей,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которым, решаются следующие задачи: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Содействие сохранению здоровья каждого дошкольника путём инновационных здоровьесберегающих технологий;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  Повышение профессиональной компетенции педагогов по организации и проведению физкультурно-оздоровительной работы с дошкольниками.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   Активизация взаимодействия с родителями (законными представителями) по сохранению и укреплению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77392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71EB79-2C39-57C4-6364-8AE6E6B36B5F}"/>
              </a:ext>
            </a:extLst>
          </p:cNvPr>
          <p:cNvSpPr txBox="1"/>
          <p:nvPr/>
        </p:nvSpPr>
        <p:spPr>
          <a:xfrm>
            <a:off x="1380930" y="97599"/>
            <a:ext cx="68486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</a:t>
            </a:r>
          </a:p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физкультурно-оздоровительного направления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в ДОУ проводится работа по дополнительному образованию детей: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«Степ – Аэробика»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лыжня»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шахматных полей»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«Маленькая ракетка»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AF361B-C1FD-B22E-1768-95D8B8E7D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30" y="4207029"/>
            <a:ext cx="2435291" cy="19034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756839-881C-961C-7955-B76ACDE2A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110" y="1934004"/>
            <a:ext cx="2285262" cy="19886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49719-0BA1-D76B-BD71-410C23966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58" y="1876043"/>
            <a:ext cx="2435291" cy="21045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60A3AB-B0C2-0D03-3418-DB545BA05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252" y="4207029"/>
            <a:ext cx="2486981" cy="22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7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ОП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ДС № 40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17769" y="764706"/>
            <a:ext cx="8715375" cy="5200327"/>
          </a:xfrm>
        </p:spPr>
        <p:txBody>
          <a:bodyPr anchor="ctr"/>
          <a:lstStyle/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0959" y="1311041"/>
            <a:ext cx="2571750" cy="7858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489221" y="1472570"/>
            <a:ext cx="2435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2530" y="2340084"/>
            <a:ext cx="3000375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214171" y="2327147"/>
            <a:ext cx="28575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ФОП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детства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результатов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4098" y="1793639"/>
            <a:ext cx="3143250" cy="7858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раздел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56503" y="2745964"/>
            <a:ext cx="2857500" cy="334733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содержание образовательной деятельности по образовательным областям во всех возрастных группах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КРР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материалы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18683" y="2274962"/>
            <a:ext cx="2500312" cy="7858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раздел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18682" y="3164357"/>
            <a:ext cx="2500313" cy="2928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6418682" y="3164357"/>
            <a:ext cx="269042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психолого-педагогические, кадровые условия, МТО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режим дня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искусства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работы</a:t>
            </a:r>
          </a:p>
          <a:p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7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2" y="5157790"/>
            <a:ext cx="734941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физическое и психическое развитие детей в различных видах деятельности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3126114"/>
              </p:ext>
            </p:extLst>
          </p:nvPr>
        </p:nvGraphicFramePr>
        <p:xfrm>
          <a:off x="550506" y="1757768"/>
          <a:ext cx="8378890" cy="2886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69354" y="2638940"/>
            <a:ext cx="2144305" cy="95410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03524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229" y="4525709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tabLst>
                <a:tab pos="901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sz="24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1449"/>
            <a:ext cx="820891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образовательную деятельность, осуществляемую в процессе организации различных видов детской деятельности;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образовательную деятельность, осуществляемую в ходе режимных процессов;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самостоятельную деятельность детей;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взаимодействие с семьями детей по реализации образовательной программы ДО (п.24.1. ФОП ДО).</a:t>
            </a:r>
            <a:endParaRPr lang="ru-RU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2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1559416" y="693088"/>
            <a:ext cx="6679516" cy="585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576263" indent="-2730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855663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1462088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ctr" eaLnBrk="1" hangingPunct="1">
              <a:buFont typeface="Symbol" panose="05050102010706020507" pitchFamily="18" charset="2"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деятельности ДОУ:</a:t>
            </a: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00B050"/>
                </a:solidFill>
                <a:latin typeface="Times New Roman"/>
                <a:ea typeface="Times New Roman"/>
              </a:rPr>
              <a:t>экологический</a:t>
            </a:r>
            <a:r>
              <a:rPr lang="ru-RU" sz="3200" b="1" spc="5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E36C0A"/>
                </a:solidFill>
                <a:latin typeface="Times New Roman"/>
                <a:ea typeface="Times New Roman"/>
              </a:rPr>
              <a:t>региональный</a:t>
            </a:r>
            <a:r>
              <a:rPr lang="ru-RU" sz="3200" b="1" spc="5" dirty="0">
                <a:solidFill>
                  <a:srgbClr val="E36C0A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1F497D"/>
                </a:solidFill>
                <a:latin typeface="Times New Roman"/>
                <a:ea typeface="Times New Roman"/>
              </a:rPr>
              <a:t>познавательный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FF66CC"/>
                </a:solidFill>
                <a:latin typeface="Times New Roman"/>
                <a:ea typeface="Times New Roman"/>
              </a:rPr>
              <a:t>художественно-</a:t>
            </a:r>
            <a:r>
              <a:rPr lang="ru-RU" sz="3200" b="1" spc="5" dirty="0">
                <a:solidFill>
                  <a:srgbClr val="FF66CC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FF66CC"/>
                </a:solidFill>
                <a:latin typeface="Times New Roman"/>
                <a:ea typeface="Times New Roman"/>
              </a:rPr>
              <a:t>эстетический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8DB3E2"/>
                </a:solidFill>
                <a:latin typeface="Times New Roman"/>
                <a:ea typeface="Times New Roman"/>
              </a:rPr>
              <a:t>физкультурно-оздоровительный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патриотический</a:t>
            </a:r>
            <a:r>
              <a:rPr lang="ru-RU" sz="3200" b="1" spc="5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endParaRPr lang="ru-RU" sz="3200" dirty="0">
              <a:latin typeface="Times New Roman"/>
              <a:ea typeface="Times New Roman"/>
            </a:endParaRPr>
          </a:p>
          <a:p>
            <a:pPr marL="342900" marR="11684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3200" b="1" dirty="0">
                <a:solidFill>
                  <a:srgbClr val="FFC000"/>
                </a:solidFill>
                <a:latin typeface="Times New Roman"/>
                <a:ea typeface="Times New Roman"/>
              </a:rPr>
              <a:t>экономический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19428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231</TotalTime>
  <Words>1951</Words>
  <Application>Microsoft Office PowerPoint</Application>
  <PresentationFormat>Экран (4:3)</PresentationFormat>
  <Paragraphs>175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Легкий дым</vt:lpstr>
      <vt:lpstr>Краткая презентация  образовательной программы дошкольного образовательного учреждения  (ОП ДО в соответствии с ФОП ДОО)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ОП МБДОУ ДС № 40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Елена Ерохина</cp:lastModifiedBy>
  <cp:revision>23</cp:revision>
  <dcterms:created xsi:type="dcterms:W3CDTF">2023-08-02T09:43:03Z</dcterms:created>
  <dcterms:modified xsi:type="dcterms:W3CDTF">2025-03-24T10:58:56Z</dcterms:modified>
</cp:coreProperties>
</file>