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228774"/>
            <a:ext cx="7200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КРАТКАЯ ПРЕЗЕНТАЦИЯ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16784" y="959328"/>
            <a:ext cx="64544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5260" marR="145415" indent="454025" algn="ct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2400" b="1" kern="0" dirty="0">
                <a:solidFill>
                  <a:srgbClr val="000000"/>
                </a:solidFill>
                <a:latin typeface="Times New Roman"/>
                <a:ea typeface="Times New Roman"/>
              </a:rPr>
              <a:t>АДАПТИРОВАННОЙ ОБРАЗОВАТЕЛЬНОЙ ПРОГРАММЫ</a:t>
            </a:r>
            <a:endParaRPr lang="ru-RU" sz="2400" kern="1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175260" marR="145415" indent="454025" algn="ct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2400" b="1" kern="0" dirty="0">
                <a:solidFill>
                  <a:srgbClr val="000000"/>
                </a:solidFill>
                <a:latin typeface="Times New Roman"/>
                <a:ea typeface="Times New Roman"/>
              </a:rPr>
              <a:t>ДОШКОЛЬНОГО ОБРАЗОВАНИЯ</a:t>
            </a:r>
            <a:endParaRPr lang="ru-RU" sz="2400" kern="1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175260" marR="145415" indent="454025" algn="ctr">
              <a:spcBef>
                <a:spcPts val="5"/>
              </a:spcBef>
            </a:pPr>
            <a:r>
              <a:rPr lang="ru-RU" sz="2400" b="1" kern="0" dirty="0">
                <a:latin typeface="Times New Roman"/>
                <a:ea typeface="Times New Roman"/>
              </a:rPr>
              <a:t>МБДОУ ДС № 40 «Кораблик»</a:t>
            </a:r>
            <a:endParaRPr lang="ru-RU" sz="2400" b="1" kern="100" dirty="0">
              <a:latin typeface="Times New Roman"/>
              <a:ea typeface="Times New Roman"/>
            </a:endParaRPr>
          </a:p>
          <a:p>
            <a:pPr marL="175260" marR="145415" indent="454025" algn="ct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</a:pPr>
            <a:endParaRPr lang="ru-RU" sz="2400" b="1" kern="0" dirty="0">
              <a:solidFill>
                <a:schemeClr val="accent5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175260" marR="145415" indent="454025" algn="ct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2400" b="1" kern="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для обучающихся с задержкой психического развития (ЗПР)</a:t>
            </a:r>
            <a:endParaRPr lang="ru-RU" sz="2400" kern="100" dirty="0">
              <a:solidFill>
                <a:schemeClr val="accent5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175260" marR="145415" indent="454025" algn="ct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2400" b="1" kern="0" dirty="0">
                <a:solidFill>
                  <a:srgbClr val="000000"/>
                </a:solidFill>
                <a:latin typeface="Times New Roman"/>
                <a:ea typeface="Times New Roman"/>
              </a:rPr>
              <a:t>в соответствии с ФАОП ДО</a:t>
            </a:r>
            <a:endParaRPr lang="ru-RU" sz="2400" kern="1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239" y="4509120"/>
            <a:ext cx="2169538" cy="221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766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BCE5AE-5C95-8B4A-8EB4-FB6E31254B47}"/>
              </a:ext>
            </a:extLst>
          </p:cNvPr>
          <p:cNvSpPr txBox="1"/>
          <p:nvPr/>
        </p:nvSpPr>
        <p:spPr>
          <a:xfrm>
            <a:off x="107504" y="0"/>
            <a:ext cx="9036496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Образовательная область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«Художественно-эстетическое развитие»</a:t>
            </a:r>
          </a:p>
          <a:p>
            <a:r>
              <a:rPr 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Художественное творчество</a:t>
            </a:r>
          </a:p>
          <a:p>
            <a:pPr algn="just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Задачи, актуальные для работы с детьми с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ЗПР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формирование познавательных интересов и действий, наблюдательности ребенка в изобразительной и конструктивной видах деятельности;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развитие сенсомоторной координации как основы для формирования изобразительных навыков;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овладения разными техниками изобразительной деятельности;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развитие художественного вкуса.</a:t>
            </a:r>
          </a:p>
          <a:p>
            <a:pPr algn="just"/>
            <a:r>
              <a:rPr 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Художественное развитие: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развитие разных видов изобразительной и конструктивной деятельности;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становление эстетического отношения к окружающему миру и творческих способностей;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развитие предпосылок ценностно-смыслового восприятия и понимания произведений изобразительного искусства;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формирование основ художественно-эстетической культуры, элементарных представлений об изобразительном искусстве и его жанрах;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развитие эмоционального отношения, сопереживания персонажам художественных произведений;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формирование	представлений	о	художественной	культуре	малой Родины и	Отечества,	единстве	и многообразии способов выражения художественной культуры разных стран и народов мира.</a:t>
            </a:r>
          </a:p>
          <a:p>
            <a:pPr algn="just"/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В зависимости от возрастных и индивидуальных особенностей, особых потребностей и возможностей здоровья детей указанное содержание дифференцируется.</a:t>
            </a:r>
          </a:p>
        </p:txBody>
      </p:sp>
    </p:spTree>
    <p:extLst>
      <p:ext uri="{BB962C8B-B14F-4D97-AF65-F5344CB8AC3E}">
        <p14:creationId xmlns:p14="http://schemas.microsoft.com/office/powerpoint/2010/main" val="4267003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E854EB-5E23-64BF-4B34-EDBCD1B6DB66}"/>
              </a:ext>
            </a:extLst>
          </p:cNvPr>
          <p:cNvSpPr txBox="1"/>
          <p:nvPr/>
        </p:nvSpPr>
        <p:spPr>
          <a:xfrm>
            <a:off x="359532" y="188640"/>
            <a:ext cx="842493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Конструктивно-модельная деятельность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Задачи, актуальные для работы с детьми с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8021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ЗПР:</a:t>
            </a:r>
            <a:endParaRPr lang="ru-RU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развивать	интерес	к	конструктивной	деятельности, знакомство с	различными	видами конструкторов и их деталями;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приобщать к конструированию;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подводить детей к анализу созданных построек;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развивать желание сооружать постройки по собственному замыслу;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учить детей обыгрывать постройки;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воспитывать умения работать коллективно, объединять свои поделки в соответствии с общим замыслом и сюжетом, договариваться, кто какую часть работы будет выполнять.</a:t>
            </a:r>
          </a:p>
          <a:p>
            <a:pPr algn="just"/>
            <a:endParaRPr lang="ru-RU" dirty="0"/>
          </a:p>
          <a:p>
            <a:r>
              <a:rPr lang="ru-RU" b="1" dirty="0"/>
              <a:t>Музыкальная деятельность</a:t>
            </a:r>
          </a:p>
          <a:p>
            <a:r>
              <a:rPr lang="ru-RU" dirty="0"/>
              <a:t>Задачи, актуальные для работы с детьми с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ЗПР: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развитие музыкально-ритмических способностей как основы музыкальной деятельности;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формирование эстетических чувств и музыкальности, эмоциональной отзывчивости; побуждение к переживанию настроений, передаваемых в музыкальных художественных произведениях;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воспитание у детей слухового сосредоточения и звуко-высотного восприятия;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развитие интонационных, тембровых, силовых характеристик голоса.</a:t>
            </a:r>
          </a:p>
        </p:txBody>
      </p:sp>
    </p:spTree>
    <p:extLst>
      <p:ext uri="{BB962C8B-B14F-4D97-AF65-F5344CB8AC3E}">
        <p14:creationId xmlns:p14="http://schemas.microsoft.com/office/powerpoint/2010/main" val="3282967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3EA1B8-6207-31F3-97B9-E1F22398BABF}"/>
              </a:ext>
            </a:extLst>
          </p:cNvPr>
          <p:cNvSpPr txBox="1"/>
          <p:nvPr/>
        </p:nvSpPr>
        <p:spPr>
          <a:xfrm>
            <a:off x="179512" y="260648"/>
            <a:ext cx="85867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Образовательная область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«Физическое развитие»</a:t>
            </a:r>
          </a:p>
          <a:p>
            <a:pPr algn="just"/>
            <a:r>
              <a:rPr lang="ru-RU" sz="2000" b="1" dirty="0"/>
              <a:t>Формирование начальных представлений о здоровом образе жизни </a:t>
            </a:r>
          </a:p>
          <a:p>
            <a:pPr algn="just"/>
            <a:r>
              <a:rPr lang="ru-RU" sz="2000" dirty="0"/>
              <a:t>Задачи, актуальные для работы с детьми с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ЗПР</a:t>
            </a:r>
            <a:r>
              <a:rPr lang="ru-RU" sz="2000" dirty="0"/>
              <a:t>:</a:t>
            </a:r>
          </a:p>
          <a:p>
            <a:pPr algn="just"/>
            <a:r>
              <a:rPr lang="ru-RU" sz="2000" dirty="0"/>
              <a:t>▪обеспечение равных возможностей для полноценного развития каждого ребенка независимо от психофизиологических и других особенностей (в т. ч. ограниченных возможностей здоровья);</a:t>
            </a:r>
          </a:p>
          <a:p>
            <a:pPr algn="just"/>
            <a:r>
              <a:rPr lang="ru-RU" sz="2000" dirty="0"/>
              <a:t>▪оказание помощи родителям (законным представителям) в охране и укреплении физического и психического здоровья их детей.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/>
              <a:t>Физическая культура</a:t>
            </a:r>
          </a:p>
          <a:p>
            <a:pPr algn="just"/>
            <a:r>
              <a:rPr lang="ru-RU" sz="2000" dirty="0"/>
              <a:t>Задачи, актуальные для работы с детьми с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ЗПР</a:t>
            </a:r>
            <a:r>
              <a:rPr lang="ru-RU" sz="2000" dirty="0"/>
              <a:t>:</a:t>
            </a:r>
          </a:p>
          <a:p>
            <a:pPr algn="just"/>
            <a:r>
              <a:rPr lang="ru-RU" sz="2000" dirty="0"/>
              <a:t>▪развитие общей и мелкой моторики;</a:t>
            </a:r>
          </a:p>
          <a:p>
            <a:pPr algn="just"/>
            <a:r>
              <a:rPr lang="ru-RU" sz="2000" dirty="0"/>
              <a:t>▪развитие произвольности (самостоятельности, целенаправленности и саморегуляции) двигательных действий, двигательной активности и поведения ребенка;</a:t>
            </a:r>
          </a:p>
          <a:p>
            <a:pPr algn="just"/>
            <a:r>
              <a:rPr lang="ru-RU" sz="2000" dirty="0"/>
              <a:t>▪формирование двигательных качеств: скоростных, а также связанных с силой, выносливостью и продолжительностью двигательной активности, координационных способностей.</a:t>
            </a:r>
          </a:p>
        </p:txBody>
      </p:sp>
    </p:spTree>
    <p:extLst>
      <p:ext uri="{BB962C8B-B14F-4D97-AF65-F5344CB8AC3E}">
        <p14:creationId xmlns:p14="http://schemas.microsoft.com/office/powerpoint/2010/main" val="451397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A42434-A465-3565-FDF0-7CAA4B48C68A}"/>
              </a:ext>
            </a:extLst>
          </p:cNvPr>
          <p:cNvSpPr txBox="1"/>
          <p:nvPr/>
        </p:nvSpPr>
        <p:spPr>
          <a:xfrm>
            <a:off x="755576" y="566678"/>
            <a:ext cx="77768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Адаптированная образовательная программа дошкольного образования           реализуется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endParaRPr lang="ru-RU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 непрерывной совместной образовательной деятельности, совместной деятельности педагога с детьми.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 самостоятельной деятельности детей (ребенок выбирает деятельность по интересам, на равных взаимодействовать со сверстниками, решает проблемные ситуации и др.).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Во взаимодействии с семьями воспитанников МБДОУ ДС №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2165D3-3AAC-0999-1665-15B08C81C8BA}"/>
              </a:ext>
            </a:extLst>
          </p:cNvPr>
          <p:cNvSpPr txBox="1"/>
          <p:nvPr/>
        </p:nvSpPr>
        <p:spPr>
          <a:xfrm>
            <a:off x="370789" y="3668256"/>
            <a:ext cx="816165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Формы взаимодействия с семьями воспитанников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8EFB66-3062-D939-F300-4FA38FB71FFA}"/>
              </a:ext>
            </a:extLst>
          </p:cNvPr>
          <p:cNvSpPr txBox="1"/>
          <p:nvPr/>
        </p:nvSpPr>
        <p:spPr>
          <a:xfrm>
            <a:off x="1331640" y="4730660"/>
            <a:ext cx="604867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Информационно-аналитические формы: </a:t>
            </a:r>
            <a:r>
              <a:rPr lang="ru-RU" dirty="0"/>
              <a:t>анкетирование </a:t>
            </a:r>
          </a:p>
          <a:p>
            <a:pPr algn="ctr"/>
            <a:r>
              <a:rPr lang="ru-RU" dirty="0"/>
              <a:t>проведение мониторингов и опросов</a:t>
            </a:r>
          </a:p>
          <a:p>
            <a:pPr algn="ctr"/>
            <a:r>
              <a:rPr lang="ru-RU" dirty="0"/>
              <a:t>беседы (администрации, педагогов, специалистов)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B20E1AE9-4BEE-FB0E-0DEB-8CD171BE23A6}"/>
              </a:ext>
            </a:extLst>
          </p:cNvPr>
          <p:cNvSpPr/>
          <p:nvPr/>
        </p:nvSpPr>
        <p:spPr>
          <a:xfrm>
            <a:off x="4139952" y="4259852"/>
            <a:ext cx="360040" cy="4024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ACB25F9B-A036-D240-F60F-583A73F679BB}"/>
              </a:ext>
            </a:extLst>
          </p:cNvPr>
          <p:cNvSpPr/>
          <p:nvPr/>
        </p:nvSpPr>
        <p:spPr>
          <a:xfrm>
            <a:off x="4067944" y="6080521"/>
            <a:ext cx="360040" cy="3955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679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B92607E5-FB73-5B49-D82C-5C371F9B655D}"/>
              </a:ext>
            </a:extLst>
          </p:cNvPr>
          <p:cNvSpPr/>
          <p:nvPr/>
        </p:nvSpPr>
        <p:spPr>
          <a:xfrm>
            <a:off x="4071798" y="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99FA72-EF36-2972-F76D-57D7BE3BAAC6}"/>
              </a:ext>
            </a:extLst>
          </p:cNvPr>
          <p:cNvSpPr txBox="1"/>
          <p:nvPr/>
        </p:nvSpPr>
        <p:spPr>
          <a:xfrm>
            <a:off x="719572" y="384706"/>
            <a:ext cx="6984776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Познавательные формы:</a:t>
            </a:r>
          </a:p>
          <a:p>
            <a:pPr algn="ctr"/>
            <a:r>
              <a:rPr lang="ru-RU" sz="2000" dirty="0"/>
              <a:t>       Общие родительские собрания</a:t>
            </a:r>
          </a:p>
          <a:p>
            <a:pPr algn="ctr"/>
            <a:r>
              <a:rPr lang="ru-RU" sz="2000" dirty="0"/>
              <a:t>Групповые родительские собрания</a:t>
            </a:r>
          </a:p>
          <a:p>
            <a:pPr algn="ctr"/>
            <a:r>
              <a:rPr lang="ru-RU" sz="2000" dirty="0"/>
              <a:t>Консультации</a:t>
            </a:r>
          </a:p>
          <a:p>
            <a:pPr algn="ctr"/>
            <a:r>
              <a:rPr lang="ru-RU" sz="2000" dirty="0"/>
              <a:t>Творческие задания</a:t>
            </a:r>
          </a:p>
          <a:p>
            <a:pPr algn="ctr"/>
            <a:r>
              <a:rPr lang="ru-RU" sz="2000" dirty="0"/>
              <a:t>Семинары-практикумы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67707-DC65-A4D0-81A0-DC3776A57F1B}"/>
              </a:ext>
            </a:extLst>
          </p:cNvPr>
          <p:cNvSpPr txBox="1"/>
          <p:nvPr/>
        </p:nvSpPr>
        <p:spPr>
          <a:xfrm>
            <a:off x="719572" y="2665794"/>
            <a:ext cx="6984776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Досуговые формы:</a:t>
            </a:r>
          </a:p>
          <a:p>
            <a:pPr algn="ctr"/>
            <a:r>
              <a:rPr lang="ru-RU" sz="2000" dirty="0"/>
              <a:t>Праздники (утренники).</a:t>
            </a:r>
          </a:p>
          <a:p>
            <a:pPr algn="ctr"/>
            <a:r>
              <a:rPr lang="ru-RU" sz="2000" dirty="0"/>
              <a:t>Досуги, соревнования, концерты.</a:t>
            </a:r>
          </a:p>
          <a:p>
            <a:pPr algn="ctr"/>
            <a:r>
              <a:rPr lang="ru-RU" sz="2000" dirty="0"/>
              <a:t>Участие в проектной деятельности.</a:t>
            </a:r>
          </a:p>
          <a:p>
            <a:pPr algn="ctr"/>
            <a:r>
              <a:rPr lang="ru-RU" sz="2000" dirty="0"/>
              <a:t>Дни благоустройства.</a:t>
            </a: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0DE4B44F-EE18-2411-48E8-0098894CB580}"/>
              </a:ext>
            </a:extLst>
          </p:cNvPr>
          <p:cNvSpPr/>
          <p:nvPr/>
        </p:nvSpPr>
        <p:spPr>
          <a:xfrm>
            <a:off x="4067944" y="228260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878AFFDC-3EE6-D408-DCD3-C112CEDA0AF2}"/>
              </a:ext>
            </a:extLst>
          </p:cNvPr>
          <p:cNvSpPr/>
          <p:nvPr/>
        </p:nvSpPr>
        <p:spPr>
          <a:xfrm>
            <a:off x="4067944" y="4214814"/>
            <a:ext cx="288032" cy="360040"/>
          </a:xfrm>
          <a:prstGeom prst="downArrow">
            <a:avLst>
              <a:gd name="adj1" fmla="val 43522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3259F0-DBE0-E7C3-C156-2C63D54EEAFF}"/>
              </a:ext>
            </a:extLst>
          </p:cNvPr>
          <p:cNvSpPr txBox="1"/>
          <p:nvPr/>
        </p:nvSpPr>
        <p:spPr>
          <a:xfrm>
            <a:off x="766225" y="4616186"/>
            <a:ext cx="6948772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Наглядно-информационные формы:</a:t>
            </a:r>
          </a:p>
          <a:p>
            <a:pPr algn="ctr"/>
            <a:r>
              <a:rPr lang="ru-RU" sz="2000" dirty="0"/>
              <a:t>Официальный сайт Организации:</a:t>
            </a:r>
            <a:r>
              <a:rPr lang="de-DE" sz="2000" dirty="0"/>
              <a:t>https://korablik.tvoysadik.ru/</a:t>
            </a:r>
            <a:r>
              <a:rPr lang="ru-RU" sz="2000" dirty="0"/>
              <a:t> </a:t>
            </a:r>
          </a:p>
          <a:p>
            <a:pPr algn="ctr"/>
            <a:r>
              <a:rPr lang="ru-RU" sz="2000" dirty="0"/>
              <a:t>Электронная почта: </a:t>
            </a:r>
            <a:r>
              <a:rPr lang="en-US" sz="2000" dirty="0"/>
              <a:t>korablik-2013@mail</a:t>
            </a:r>
            <a:r>
              <a:rPr lang="ru-RU" sz="2000" dirty="0"/>
              <a:t>.ru</a:t>
            </a:r>
          </a:p>
          <a:p>
            <a:pPr algn="ctr"/>
            <a:r>
              <a:rPr lang="ru-RU" sz="2000" dirty="0"/>
              <a:t>Выставки творческих работ детей и родителей.</a:t>
            </a:r>
          </a:p>
          <a:p>
            <a:pPr algn="ctr"/>
            <a:r>
              <a:rPr lang="ru-RU" sz="2000" dirty="0"/>
              <a:t>Информационные стенды.</a:t>
            </a:r>
          </a:p>
          <a:p>
            <a:pPr algn="ctr"/>
            <a:r>
              <a:rPr lang="ru-RU" sz="2000" dirty="0"/>
              <a:t>Фотовыставки.</a:t>
            </a:r>
          </a:p>
        </p:txBody>
      </p:sp>
    </p:spTree>
    <p:extLst>
      <p:ext uri="{BB962C8B-B14F-4D97-AF65-F5344CB8AC3E}">
        <p14:creationId xmlns:p14="http://schemas.microsoft.com/office/powerpoint/2010/main" val="1941873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166BBB-C3E6-524C-33F2-00B7DB5389A9}"/>
              </a:ext>
            </a:extLst>
          </p:cNvPr>
          <p:cNvSpPr txBox="1"/>
          <p:nvPr/>
        </p:nvSpPr>
        <p:spPr>
          <a:xfrm>
            <a:off x="251520" y="476672"/>
            <a:ext cx="878497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В Адаптированную программу входит 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Программа коррекционно-развивающей работы </a:t>
            </a:r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для обучающихся с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ЗПР. </a:t>
            </a:r>
          </a:p>
          <a:p>
            <a:pPr algn="just"/>
            <a:endParaRPr lang="ru-RU" sz="2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Её цель : создание специальных условий обучения и воспитания, позволяющих учитывать особые образовательные потребности обучающихся с ЗПР посредством индивидуализации и дифференциации образовательного процесса.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5F18A-7F20-E365-03A1-62419A514B26}"/>
              </a:ext>
            </a:extLst>
          </p:cNvPr>
          <p:cNvSpPr txBox="1"/>
          <p:nvPr/>
        </p:nvSpPr>
        <p:spPr>
          <a:xfrm>
            <a:off x="395536" y="4365104"/>
            <a:ext cx="835292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Так же, в ходе реализации Адаптированной образовательной программы дошкольного образования детей с задержкой психического развития осуществляется работа по </a:t>
            </a:r>
            <a:r>
              <a:rPr lang="ru-RU" sz="2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Рабочей программе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1477134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596" y="334257"/>
            <a:ext cx="7200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 реализации программы: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B53492-689C-2516-0E97-DDE6A94F94D9}"/>
              </a:ext>
            </a:extLst>
          </p:cNvPr>
          <p:cNvSpPr txBox="1"/>
          <p:nvPr/>
        </p:nvSpPr>
        <p:spPr>
          <a:xfrm>
            <a:off x="575556" y="1545209"/>
            <a:ext cx="7992888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i="1" dirty="0">
                <a:latin typeface="Calibri" panose="020F0502020204030204" pitchFamily="34" charset="0"/>
                <a:cs typeface="Calibri" panose="020F0502020204030204" pitchFamily="34" charset="0"/>
              </a:rPr>
              <a:t>Обеспечение условий для дошкольного образования, определяемых общими и особыми потребностями обучающегося раннего и дошкольного возраста с ЗПР, индивидуальными особенностями его развития и состояния здоровья. (соответствует п.10.1 ФАОП ДО)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1F7F3392-EE1E-FC9B-9E68-CA8AC07C8CB5}"/>
              </a:ext>
            </a:extLst>
          </p:cNvPr>
          <p:cNvSpPr/>
          <p:nvPr/>
        </p:nvSpPr>
        <p:spPr>
          <a:xfrm>
            <a:off x="4391980" y="1041013"/>
            <a:ext cx="360040" cy="44377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E2929-3FA5-FD44-2B7E-E7EC42F19790}"/>
              </a:ext>
            </a:extLst>
          </p:cNvPr>
          <p:cNvSpPr txBox="1"/>
          <p:nvPr/>
        </p:nvSpPr>
        <p:spPr>
          <a:xfrm>
            <a:off x="494547" y="3789040"/>
            <a:ext cx="81549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Программа содействует взаимопониманию и сотрудничеству между людьми, способствует реализации прав обучающихся дошкольного возраста на получение доступного и качественного образования, обеспечивает развитие способностей каждого ребенка, формирование и развитие личности ребенка в соответствии с принятыми в семье и обществе духовно-нравственными и социокультурными ценностями в целях интеллектуального, духовно-нравственного, творческого и физического развития человека, удовлетворения его образовательных потребностей и интересов. </a:t>
            </a:r>
          </a:p>
        </p:txBody>
      </p:sp>
    </p:spTree>
    <p:extLst>
      <p:ext uri="{BB962C8B-B14F-4D97-AF65-F5344CB8AC3E}">
        <p14:creationId xmlns:p14="http://schemas.microsoft.com/office/powerpoint/2010/main" val="126712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4345"/>
            <a:ext cx="84969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Адаптированная образовательная программа разработана в соответствии с Порядком разработки и утверждения федеральных основных общеобразовательных программ, утвержденным приказом Министерства просвещения Российской Федерации от 30 сентября 2022 г. N 874 (зарегистрирован Министерством юстиции Российской Федерации 2 ноября 2022 г., регистрационный N 70809) и Федеральным государственным образовательным стандартом дошкольного образования. </a:t>
            </a: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Объем обязательной части основной образовательной программы составляет не менее 60% от ее общего объема. Объем части основной образовательной программы, формируемой участниками образовательных отношений, составляет не более 40% от ее общего объема. </a:t>
            </a:r>
          </a:p>
        </p:txBody>
      </p:sp>
    </p:spTree>
    <p:extLst>
      <p:ext uri="{BB962C8B-B14F-4D97-AF65-F5344CB8AC3E}">
        <p14:creationId xmlns:p14="http://schemas.microsoft.com/office/powerpoint/2010/main" val="1403055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0B55DC-5DF7-62F2-961B-52C412EF3943}"/>
              </a:ext>
            </a:extLst>
          </p:cNvPr>
          <p:cNvSpPr txBox="1"/>
          <p:nvPr/>
        </p:nvSpPr>
        <p:spPr>
          <a:xfrm>
            <a:off x="719572" y="4437112"/>
            <a:ext cx="7920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Объем обязательной части основной образовательной программы составляет </a:t>
            </a:r>
            <a:r>
              <a:rPr lang="ru-RU" b="1" dirty="0"/>
              <a:t>не менее 60% </a:t>
            </a:r>
            <a:r>
              <a:rPr lang="ru-RU" dirty="0"/>
              <a:t>от ее общего объема. Объем части основной образовательной программы, формируемой участниками образовательных отношений, составляет </a:t>
            </a:r>
          </a:p>
          <a:p>
            <a:pPr algn="ctr"/>
            <a:r>
              <a:rPr lang="ru-RU" b="1" dirty="0"/>
              <a:t>не более 40% </a:t>
            </a:r>
            <a:r>
              <a:rPr lang="ru-RU" dirty="0"/>
              <a:t>от ее общего объема.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68EEFC-03EC-7629-DCB6-A8A583887835}"/>
              </a:ext>
            </a:extLst>
          </p:cNvPr>
          <p:cNvSpPr txBox="1"/>
          <p:nvPr/>
        </p:nvSpPr>
        <p:spPr>
          <a:xfrm>
            <a:off x="611560" y="311745"/>
            <a:ext cx="81369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Программа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разработана в соответствии с федеральным государственным образовательным стандартом дошкольного образования (утвержден приказом Минобрнауки России от 17 октября 2013 г. № 1155, зарегистрировано в Минюсте России 14 ноября 2013 г., регистрационный № 30384; в редакции приказа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Минпросвещения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России от 8 ноября 2022 г. № 955, зарегистрировано в Минюсте России 6 февраля 2023 г., регистрационный № 72264) (далее – 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ФГОС ДО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 и федеральной адаптированной образовательной программой дошкольного образования (утверждена приказом Министерства просвещения РФ от 24 ноября 2022 г. N 1022,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зарегистирована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в Минюсте России 27 января 2023 г. регистрационный N 72149) (далее – 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ФАОП ДО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543900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5F2098-3E19-4A34-9435-E8C6B71828A1}"/>
              </a:ext>
            </a:extLst>
          </p:cNvPr>
          <p:cNvSpPr txBox="1"/>
          <p:nvPr/>
        </p:nvSpPr>
        <p:spPr>
          <a:xfrm>
            <a:off x="395536" y="188640"/>
            <a:ext cx="864096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Структура Программы </a:t>
            </a:r>
            <a:r>
              <a:rPr lang="ru-RU" dirty="0"/>
              <a:t>включает три основных раздела - </a:t>
            </a:r>
            <a:r>
              <a:rPr lang="ru-RU" b="1" dirty="0"/>
              <a:t>целевой, содержательный и организационный.</a:t>
            </a:r>
            <a:r>
              <a:rPr lang="ru-RU" dirty="0"/>
              <a:t> (соответствует п.5-6 ФАОП ДО)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Целевой раздел </a:t>
            </a:r>
            <a:r>
              <a:rPr lang="ru-RU" dirty="0"/>
              <a:t>включает: пояснительную записку, планируемые результаты освоения , цели и задачи, принципы и подходы к формированию АОП ДО, планируемые результаты ее освоения в виде целевых ориентиров. 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Содержательный раздел: </a:t>
            </a:r>
            <a:r>
              <a:rPr lang="ru-RU" dirty="0"/>
              <a:t>включает описание образовательной деятельности по пяти образовательным областям: социально-коммуникативное развитие; познавательное развитие; речевое развитие; художественно-эстетическое развитие; физическое развитие; формы, способы, методы и средства реализации программы, предметно-пространственная развивающая образовательная среда; характер взаимодействия со педагогическим работником; характер взаимодействия с другими детьми; программу коррекционно-развивающей работы). 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Организационный раздел </a:t>
            </a:r>
            <a:r>
              <a:rPr lang="ru-RU" dirty="0"/>
              <a:t>содержит психолого-педагогические условия, обеспечивающие развитие ребенка с ЗПР, особенности организации развивающей предметно-пространственной среды, календарный план воспитательной работы с перечнем основных государственных и народных праздников, памятных дат. </a:t>
            </a:r>
          </a:p>
        </p:txBody>
      </p:sp>
    </p:spTree>
    <p:extLst>
      <p:ext uri="{BB962C8B-B14F-4D97-AF65-F5344CB8AC3E}">
        <p14:creationId xmlns:p14="http://schemas.microsoft.com/office/powerpoint/2010/main" val="67757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3467E-FD3C-6064-9071-ECC773E7CFA2}"/>
              </a:ext>
            </a:extLst>
          </p:cNvPr>
          <p:cNvSpPr txBox="1"/>
          <p:nvPr/>
        </p:nvSpPr>
        <p:spPr>
          <a:xfrm>
            <a:off x="539552" y="1772817"/>
            <a:ext cx="5760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Парциальная  программа «Цветик-Семицветик» (3-7 лет) (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Куражева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Н.Ю., Вараева Н.В.,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Тузаева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А.С., Козлова И.А.)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F5E58B-FECA-F608-BC1E-CA01863D679D}"/>
              </a:ext>
            </a:extLst>
          </p:cNvPr>
          <p:cNvSpPr txBox="1"/>
          <p:nvPr/>
        </p:nvSpPr>
        <p:spPr>
          <a:xfrm>
            <a:off x="935596" y="334257"/>
            <a:ext cx="7200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Часть, формируемая участниками образовательных отношений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C394EC-DE3F-9832-70DB-2AF3E394C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705" y="3068960"/>
            <a:ext cx="2032816" cy="23320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FFB3AD-132F-066F-5CAF-D1A7FE244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1826996"/>
            <a:ext cx="1971377" cy="22922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7B3B85-EFEA-036C-C4A8-9A65C97FCE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190" t="7432" r="12500" b="5873"/>
          <a:stretch/>
        </p:blipFill>
        <p:spPr>
          <a:xfrm>
            <a:off x="467544" y="4413139"/>
            <a:ext cx="1964829" cy="22923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9D0AB6-D789-0414-9D59-9B1F5B3C0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168" y="3789040"/>
            <a:ext cx="1964828" cy="229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68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B799A41-06C7-A07D-8D6F-BA20DF810CD4}"/>
              </a:ext>
            </a:extLst>
          </p:cNvPr>
          <p:cNvSpPr txBox="1"/>
          <p:nvPr/>
        </p:nvSpPr>
        <p:spPr>
          <a:xfrm>
            <a:off x="647564" y="1772816"/>
            <a:ext cx="7848872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Образовательная область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«Социально-коммуникативное развитие»</a:t>
            </a:r>
          </a:p>
          <a:p>
            <a:pPr algn="just"/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Задачи, актуальные для работы с детьми с</a:t>
            </a: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ЗПР 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дошкольного возраста: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Обеспечивать адаптивную среду образования, способствующую освоению образовательной программы детьми с ЗПР;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Формировать и поддерживать положительную самооценку, уверенность ребенка в собственных возможностях и способностях;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Формировать мотивационно-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потребностный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когнитивно-интеллектуальный,  деятельностный компоненты культуры социальных отношений;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Способствовать становлению произвольности (самостоятельности, целенаправленности и саморегуляции) собственных действий и поведения ребенка.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 зависимости от возрастных и индивидуальных особенностей, особых потребностей и возможностей здоровья детей указанное содержание дифференцируется.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8CE9C4-BF19-48EB-EE63-917DB1495739}"/>
              </a:ext>
            </a:extLst>
          </p:cNvPr>
          <p:cNvSpPr txBox="1"/>
          <p:nvPr/>
        </p:nvSpPr>
        <p:spPr>
          <a:xfrm>
            <a:off x="827584" y="260648"/>
            <a:ext cx="7200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Содержание работы по образовательным областям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50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8A72AF-22C7-0D8E-641C-0EDD515AE1DF}"/>
              </a:ext>
            </a:extLst>
          </p:cNvPr>
          <p:cNvSpPr txBox="1"/>
          <p:nvPr/>
        </p:nvSpPr>
        <p:spPr>
          <a:xfrm>
            <a:off x="251520" y="260648"/>
            <a:ext cx="856895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Образовательная область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«Познавательное развитие»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Содержание познавательного развития детей дошкольного возраста в условиях ДОУ представлено следующими разделами: сенсорное развитие; развитие познавательно-исследовательской деятельности; развитие элементарных математических представлений; формирование целостной картины мира, расширение кругозора.</a:t>
            </a:r>
          </a:p>
          <a:p>
            <a:pPr algn="just"/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Основная цель познавательного развития - формирование познавательных процессов и способов умственной деятельности, усвоение и обогащение знаний о природе и обществе; развитие познавательных интересов.</a:t>
            </a:r>
          </a:p>
          <a:p>
            <a:pPr algn="just"/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Задачи, актуальные для работы с дошкольниками с </a:t>
            </a: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ЗПР: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➢развитие анализирующего восприятия при овладении сенсорными эталонами;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➢формирование системы умственных действий, повышающих эффективность образовательной деятельности;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➢формирование мотивационно-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потребностного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когнитивно-интеллектуального,               деятельностного компонентов познания;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➢развитие математических способностей и мыслительных операций у ребенка; 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➢ развитие познавательной активности, любознательности.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382512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C2BAA2-89EB-6E10-3165-2D9266AF8770}"/>
              </a:ext>
            </a:extLst>
          </p:cNvPr>
          <p:cNvSpPr txBox="1"/>
          <p:nvPr/>
        </p:nvSpPr>
        <p:spPr>
          <a:xfrm>
            <a:off x="107504" y="127834"/>
            <a:ext cx="903649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Образовательная область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«Речевое развитие»</a:t>
            </a:r>
          </a:p>
          <a:p>
            <a:pPr algn="just"/>
            <a:r>
              <a:rPr lang="ru-RU" sz="2000" dirty="0"/>
              <a:t>В соответствии с ФГОС ДО речевое развитие включает: владение речью как средством общения и культуры, знакомство с книжной культурой, детской литературой.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i="1" dirty="0"/>
              <a:t>Задачи, актуальные для работы с дошкольниками с </a:t>
            </a: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</a:rPr>
              <a:t>ЗПР:</a:t>
            </a:r>
          </a:p>
          <a:p>
            <a:pPr algn="just"/>
            <a:r>
              <a:rPr lang="ru-RU" sz="2000" dirty="0"/>
              <a:t>➢формирование функционального базиса устной речи, развитие ее моторных и сенсорных компонентов;</a:t>
            </a:r>
          </a:p>
          <a:p>
            <a:pPr algn="just"/>
            <a:r>
              <a:rPr lang="ru-RU" sz="2000" dirty="0"/>
              <a:t>➢развитие речевой мотивации, формирование способов ориентировочных действий в языковом материале;</a:t>
            </a:r>
          </a:p>
          <a:p>
            <a:pPr algn="just"/>
            <a:r>
              <a:rPr lang="ru-RU" sz="2000" dirty="0"/>
              <a:t>➢развитие речи во взаимосвязи с развитием мыслительной деятельности;</a:t>
            </a:r>
          </a:p>
          <a:p>
            <a:pPr algn="just"/>
            <a:r>
              <a:rPr lang="ru-RU" sz="2000" dirty="0"/>
              <a:t>➢формирование культуры речи;</a:t>
            </a:r>
          </a:p>
          <a:p>
            <a:pPr algn="just"/>
            <a:r>
              <a:rPr lang="ru-RU" sz="2000" dirty="0"/>
              <a:t>➢формирование звуковой аналитико-синтетической активности как предпосылки к обучению грамоте.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Ознакомление с художественной литературой</a:t>
            </a:r>
          </a:p>
          <a:p>
            <a:pPr algn="just"/>
            <a:r>
              <a:rPr lang="ru-RU" sz="2000" i="1" dirty="0"/>
              <a:t>Задачи, актуальные для работы с дошкольниками с </a:t>
            </a: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</a:rPr>
              <a:t>ЗПР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algn="just"/>
            <a:r>
              <a:rPr lang="ru-RU" sz="2000" dirty="0"/>
              <a:t>➢создание	условий	для	овладения	литературной речью как	средством	передачи	и трансляции культурных ценностей и способов самовыражения и понимания.</a:t>
            </a:r>
          </a:p>
        </p:txBody>
      </p:sp>
    </p:spTree>
    <p:extLst>
      <p:ext uri="{BB962C8B-B14F-4D97-AF65-F5344CB8AC3E}">
        <p14:creationId xmlns:p14="http://schemas.microsoft.com/office/powerpoint/2010/main" val="329117316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132</TotalTime>
  <Words>1526</Words>
  <Application>Microsoft Office PowerPoint</Application>
  <PresentationFormat>Экран (4:3)</PresentationFormat>
  <Paragraphs>129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eroxi</dc:creator>
  <cp:lastModifiedBy>Елена Ерохина</cp:lastModifiedBy>
  <cp:revision>19</cp:revision>
  <dcterms:created xsi:type="dcterms:W3CDTF">2025-02-27T01:07:02Z</dcterms:created>
  <dcterms:modified xsi:type="dcterms:W3CDTF">2025-02-27T14:00:15Z</dcterms:modified>
</cp:coreProperties>
</file>